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59" r:id="rId4"/>
    <p:sldId id="264" r:id="rId5"/>
    <p:sldId id="265" r:id="rId6"/>
    <p:sldId id="261" r:id="rId7"/>
    <p:sldId id="268" r:id="rId8"/>
    <p:sldId id="269" r:id="rId9"/>
    <p:sldId id="270" r:id="rId10"/>
    <p:sldId id="271" r:id="rId11"/>
    <p:sldId id="272" r:id="rId12"/>
    <p:sldId id="273" r:id="rId13"/>
    <p:sldId id="278" r:id="rId14"/>
    <p:sldId id="262" r:id="rId15"/>
    <p:sldId id="274" r:id="rId16"/>
    <p:sldId id="279" r:id="rId17"/>
    <p:sldId id="276" r:id="rId18"/>
    <p:sldId id="280" r:id="rId19"/>
    <p:sldId id="281" r:id="rId20"/>
    <p:sldId id="277" r:id="rId21"/>
    <p:sldId id="282" r:id="rId22"/>
    <p:sldId id="283" r:id="rId2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337" y="-1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munkalap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munkalap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munkalap4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Munka1!$B$3</c:f>
              <c:strCache>
                <c:ptCount val="1"/>
                <c:pt idx="0">
                  <c:v>Ross-308</c:v>
                </c:pt>
              </c:strCache>
            </c:strRef>
          </c:tx>
          <c:cat>
            <c:strRef>
              <c:f>Munka1!$A$4:$A$8</c:f>
              <c:strCache>
                <c:ptCount val="5"/>
                <c:pt idx="0">
                  <c:v>2008.</c:v>
                </c:pt>
                <c:pt idx="1">
                  <c:v>2009.</c:v>
                </c:pt>
                <c:pt idx="2">
                  <c:v>2010.</c:v>
                </c:pt>
                <c:pt idx="3">
                  <c:v>2011.</c:v>
                </c:pt>
                <c:pt idx="4">
                  <c:v>2012.</c:v>
                </c:pt>
              </c:strCache>
            </c:strRef>
          </c:cat>
          <c:val>
            <c:numRef>
              <c:f>Munka1!$B$4:$B$8</c:f>
              <c:numCache>
                <c:formatCode>#,##0</c:formatCode>
                <c:ptCount val="5"/>
                <c:pt idx="0">
                  <c:v>1040845</c:v>
                </c:pt>
                <c:pt idx="1">
                  <c:v>1234277</c:v>
                </c:pt>
                <c:pt idx="2">
                  <c:v>1023088</c:v>
                </c:pt>
                <c:pt idx="3">
                  <c:v>1152103</c:v>
                </c:pt>
                <c:pt idx="4">
                  <c:v>1337320</c:v>
                </c:pt>
              </c:numCache>
            </c:numRef>
          </c:val>
        </c:ser>
        <c:ser>
          <c:idx val="1"/>
          <c:order val="1"/>
          <c:tx>
            <c:strRef>
              <c:f>Munka1!$C$3</c:f>
              <c:strCache>
                <c:ptCount val="1"/>
                <c:pt idx="0">
                  <c:v>Cobb-500</c:v>
                </c:pt>
              </c:strCache>
            </c:strRef>
          </c:tx>
          <c:cat>
            <c:strRef>
              <c:f>Munka1!$A$4:$A$8</c:f>
              <c:strCache>
                <c:ptCount val="5"/>
                <c:pt idx="0">
                  <c:v>2008.</c:v>
                </c:pt>
                <c:pt idx="1">
                  <c:v>2009.</c:v>
                </c:pt>
                <c:pt idx="2">
                  <c:v>2010.</c:v>
                </c:pt>
                <c:pt idx="3">
                  <c:v>2011.</c:v>
                </c:pt>
                <c:pt idx="4">
                  <c:v>2012.</c:v>
                </c:pt>
              </c:strCache>
            </c:strRef>
          </c:cat>
          <c:val>
            <c:numRef>
              <c:f>Munka1!$C$4:$C$8</c:f>
              <c:numCache>
                <c:formatCode>#,##0</c:formatCode>
                <c:ptCount val="5"/>
                <c:pt idx="0">
                  <c:v>380912</c:v>
                </c:pt>
                <c:pt idx="1">
                  <c:v>558436</c:v>
                </c:pt>
                <c:pt idx="2">
                  <c:v>734680</c:v>
                </c:pt>
                <c:pt idx="3">
                  <c:v>495749</c:v>
                </c:pt>
                <c:pt idx="4">
                  <c:v>627454</c:v>
                </c:pt>
              </c:numCache>
            </c:numRef>
          </c:val>
        </c:ser>
        <c:ser>
          <c:idx val="2"/>
          <c:order val="2"/>
          <c:tx>
            <c:strRef>
              <c:f>Munka1!$D$3</c:f>
              <c:strCache>
                <c:ptCount val="1"/>
                <c:pt idx="0">
                  <c:v>Hubbard + egyéb</c:v>
                </c:pt>
              </c:strCache>
            </c:strRef>
          </c:tx>
          <c:cat>
            <c:strRef>
              <c:f>Munka1!$A$4:$A$8</c:f>
              <c:strCache>
                <c:ptCount val="5"/>
                <c:pt idx="0">
                  <c:v>2008.</c:v>
                </c:pt>
                <c:pt idx="1">
                  <c:v>2009.</c:v>
                </c:pt>
                <c:pt idx="2">
                  <c:v>2010.</c:v>
                </c:pt>
                <c:pt idx="3">
                  <c:v>2011.</c:v>
                </c:pt>
                <c:pt idx="4">
                  <c:v>2012.</c:v>
                </c:pt>
              </c:strCache>
            </c:strRef>
          </c:cat>
          <c:val>
            <c:numRef>
              <c:f>Munka1!$D$4:$D$8</c:f>
              <c:numCache>
                <c:formatCode>#,##0</c:formatCode>
                <c:ptCount val="5"/>
                <c:pt idx="0">
                  <c:v>161972</c:v>
                </c:pt>
                <c:pt idx="1">
                  <c:v>85230</c:v>
                </c:pt>
                <c:pt idx="2">
                  <c:v>0</c:v>
                </c:pt>
                <c:pt idx="3">
                  <c:v>86996</c:v>
                </c:pt>
                <c:pt idx="4">
                  <c:v>30050</c:v>
                </c:pt>
              </c:numCache>
            </c:numRef>
          </c:val>
        </c:ser>
        <c:dLbls/>
        <c:overlap val="100"/>
        <c:axId val="102185600"/>
        <c:axId val="102187392"/>
      </c:barChart>
      <c:catAx>
        <c:axId val="10218560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hu-HU"/>
          </a:p>
        </c:txPr>
        <c:crossAx val="102187392"/>
        <c:crosses val="autoZero"/>
        <c:auto val="1"/>
        <c:lblAlgn val="ctr"/>
        <c:lblOffset val="100"/>
      </c:catAx>
      <c:valAx>
        <c:axId val="102187392"/>
        <c:scaling>
          <c:orientation val="minMax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100"/>
            </a:pPr>
            <a:endParaRPr lang="hu-HU"/>
          </a:p>
        </c:txPr>
        <c:crossAx val="10218560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/>
          </a:pPr>
          <a:endParaRPr lang="hu-HU"/>
        </a:p>
      </c:txPr>
    </c:legend>
    <c:plotVisOnly val="1"/>
    <c:dispBlanksAs val="gap"/>
  </c:chart>
  <c:spPr>
    <a:solidFill>
      <a:srgbClr val="ECE9C6"/>
    </a:solidFill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hart>
    <c:plotArea>
      <c:layout/>
      <c:barChart>
        <c:barDir val="col"/>
        <c:grouping val="clustered"/>
        <c:ser>
          <c:idx val="5"/>
          <c:order val="0"/>
          <c:tx>
            <c:strRef>
              <c:f>'HU PS placements from 2010'!$G$5</c:f>
              <c:strCache>
                <c:ptCount val="1"/>
                <c:pt idx="0">
                  <c:v>2008</c:v>
                </c:pt>
              </c:strCache>
            </c:strRef>
          </c:tx>
          <c:cat>
            <c:strRef>
              <c:f>'HU PS placements from 2010'!$A$6:$A$17</c:f>
              <c:strCache>
                <c:ptCount val="12"/>
                <c:pt idx="0">
                  <c:v>Január</c:v>
                </c:pt>
                <c:pt idx="1">
                  <c:v>Február</c:v>
                </c:pt>
                <c:pt idx="2">
                  <c:v>Március</c:v>
                </c:pt>
                <c:pt idx="3">
                  <c:v>Április</c:v>
                </c:pt>
                <c:pt idx="4">
                  <c:v>Május</c:v>
                </c:pt>
                <c:pt idx="5">
                  <c:v>Június</c:v>
                </c:pt>
                <c:pt idx="6">
                  <c:v>Július</c:v>
                </c:pt>
                <c:pt idx="7">
                  <c:v>Augusztus</c:v>
                </c:pt>
                <c:pt idx="8">
                  <c:v>Szeptember</c:v>
                </c:pt>
                <c:pt idx="9">
                  <c:v>Október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'HU PS placements from 2010'!$G$6:$G$17</c:f>
              <c:numCache>
                <c:formatCode>General</c:formatCode>
                <c:ptCount val="12"/>
                <c:pt idx="0">
                  <c:v>134</c:v>
                </c:pt>
                <c:pt idx="1">
                  <c:v>114</c:v>
                </c:pt>
                <c:pt idx="2">
                  <c:v>164</c:v>
                </c:pt>
                <c:pt idx="3">
                  <c:v>91</c:v>
                </c:pt>
                <c:pt idx="4">
                  <c:v>44</c:v>
                </c:pt>
                <c:pt idx="5">
                  <c:v>50</c:v>
                </c:pt>
                <c:pt idx="6">
                  <c:v>200</c:v>
                </c:pt>
                <c:pt idx="7">
                  <c:v>160</c:v>
                </c:pt>
                <c:pt idx="8">
                  <c:v>223</c:v>
                </c:pt>
                <c:pt idx="9">
                  <c:v>104</c:v>
                </c:pt>
                <c:pt idx="10">
                  <c:v>173</c:v>
                </c:pt>
                <c:pt idx="11">
                  <c:v>126</c:v>
                </c:pt>
              </c:numCache>
            </c:numRef>
          </c:val>
        </c:ser>
        <c:ser>
          <c:idx val="4"/>
          <c:order val="1"/>
          <c:tx>
            <c:strRef>
              <c:f>'HU PS placements from 2010'!$F$5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'HU PS placements from 2010'!$A$6:$A$17</c:f>
              <c:strCache>
                <c:ptCount val="12"/>
                <c:pt idx="0">
                  <c:v>Január</c:v>
                </c:pt>
                <c:pt idx="1">
                  <c:v>Február</c:v>
                </c:pt>
                <c:pt idx="2">
                  <c:v>Március</c:v>
                </c:pt>
                <c:pt idx="3">
                  <c:v>Április</c:v>
                </c:pt>
                <c:pt idx="4">
                  <c:v>Május</c:v>
                </c:pt>
                <c:pt idx="5">
                  <c:v>Június</c:v>
                </c:pt>
                <c:pt idx="6">
                  <c:v>Július</c:v>
                </c:pt>
                <c:pt idx="7">
                  <c:v>Augusztus</c:v>
                </c:pt>
                <c:pt idx="8">
                  <c:v>Szeptember</c:v>
                </c:pt>
                <c:pt idx="9">
                  <c:v>Október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'HU PS placements from 2010'!$F$6:$F$17</c:f>
              <c:numCache>
                <c:formatCode>General</c:formatCode>
                <c:ptCount val="12"/>
                <c:pt idx="0">
                  <c:v>129</c:v>
                </c:pt>
                <c:pt idx="1">
                  <c:v>277</c:v>
                </c:pt>
                <c:pt idx="2">
                  <c:v>166</c:v>
                </c:pt>
                <c:pt idx="3">
                  <c:v>65</c:v>
                </c:pt>
                <c:pt idx="4">
                  <c:v>100</c:v>
                </c:pt>
                <c:pt idx="5">
                  <c:v>191</c:v>
                </c:pt>
                <c:pt idx="6">
                  <c:v>246</c:v>
                </c:pt>
                <c:pt idx="7">
                  <c:v>130</c:v>
                </c:pt>
                <c:pt idx="8">
                  <c:v>260</c:v>
                </c:pt>
                <c:pt idx="9">
                  <c:v>23</c:v>
                </c:pt>
                <c:pt idx="10">
                  <c:v>107</c:v>
                </c:pt>
                <c:pt idx="11">
                  <c:v>184</c:v>
                </c:pt>
              </c:numCache>
            </c:numRef>
          </c:val>
        </c:ser>
        <c:ser>
          <c:idx val="3"/>
          <c:order val="2"/>
          <c:tx>
            <c:strRef>
              <c:f>'HU PS placements from 2010'!$E$5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'HU PS placements from 2010'!$A$6:$A$17</c:f>
              <c:strCache>
                <c:ptCount val="12"/>
                <c:pt idx="0">
                  <c:v>Január</c:v>
                </c:pt>
                <c:pt idx="1">
                  <c:v>Február</c:v>
                </c:pt>
                <c:pt idx="2">
                  <c:v>Március</c:v>
                </c:pt>
                <c:pt idx="3">
                  <c:v>Április</c:v>
                </c:pt>
                <c:pt idx="4">
                  <c:v>Május</c:v>
                </c:pt>
                <c:pt idx="5">
                  <c:v>Június</c:v>
                </c:pt>
                <c:pt idx="6">
                  <c:v>Július</c:v>
                </c:pt>
                <c:pt idx="7">
                  <c:v>Augusztus</c:v>
                </c:pt>
                <c:pt idx="8">
                  <c:v>Szeptember</c:v>
                </c:pt>
                <c:pt idx="9">
                  <c:v>Október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'HU PS placements from 2010'!$E$6:$E$17</c:f>
              <c:numCache>
                <c:formatCode>#,##0</c:formatCode>
                <c:ptCount val="12"/>
                <c:pt idx="0">
                  <c:v>61</c:v>
                </c:pt>
                <c:pt idx="1">
                  <c:v>104</c:v>
                </c:pt>
                <c:pt idx="2">
                  <c:v>379</c:v>
                </c:pt>
                <c:pt idx="3">
                  <c:v>49</c:v>
                </c:pt>
                <c:pt idx="4">
                  <c:v>0</c:v>
                </c:pt>
                <c:pt idx="5">
                  <c:v>289</c:v>
                </c:pt>
                <c:pt idx="6">
                  <c:v>90</c:v>
                </c:pt>
                <c:pt idx="7">
                  <c:v>118</c:v>
                </c:pt>
                <c:pt idx="8">
                  <c:v>398</c:v>
                </c:pt>
                <c:pt idx="9">
                  <c:v>23</c:v>
                </c:pt>
                <c:pt idx="10">
                  <c:v>55</c:v>
                </c:pt>
                <c:pt idx="11">
                  <c:v>190</c:v>
                </c:pt>
              </c:numCache>
            </c:numRef>
          </c:val>
        </c:ser>
        <c:ser>
          <c:idx val="2"/>
          <c:order val="3"/>
          <c:tx>
            <c:strRef>
              <c:f>'HU PS placements from 2010'!$D$5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'HU PS placements from 2010'!$A$6:$A$17</c:f>
              <c:strCache>
                <c:ptCount val="12"/>
                <c:pt idx="0">
                  <c:v>Január</c:v>
                </c:pt>
                <c:pt idx="1">
                  <c:v>Február</c:v>
                </c:pt>
                <c:pt idx="2">
                  <c:v>Március</c:v>
                </c:pt>
                <c:pt idx="3">
                  <c:v>Április</c:v>
                </c:pt>
                <c:pt idx="4">
                  <c:v>Május</c:v>
                </c:pt>
                <c:pt idx="5">
                  <c:v>Június</c:v>
                </c:pt>
                <c:pt idx="6">
                  <c:v>Július</c:v>
                </c:pt>
                <c:pt idx="7">
                  <c:v>Augusztus</c:v>
                </c:pt>
                <c:pt idx="8">
                  <c:v>Szeptember</c:v>
                </c:pt>
                <c:pt idx="9">
                  <c:v>Október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'HU PS placements from 2010'!$D$6:$D$17</c:f>
              <c:numCache>
                <c:formatCode>#,##0</c:formatCode>
                <c:ptCount val="12"/>
                <c:pt idx="0">
                  <c:v>143</c:v>
                </c:pt>
                <c:pt idx="1">
                  <c:v>82</c:v>
                </c:pt>
                <c:pt idx="2">
                  <c:v>291</c:v>
                </c:pt>
                <c:pt idx="3">
                  <c:v>160</c:v>
                </c:pt>
                <c:pt idx="4">
                  <c:v>52</c:v>
                </c:pt>
                <c:pt idx="5">
                  <c:v>271</c:v>
                </c:pt>
                <c:pt idx="6">
                  <c:v>142</c:v>
                </c:pt>
                <c:pt idx="7">
                  <c:v>40</c:v>
                </c:pt>
                <c:pt idx="8">
                  <c:v>227</c:v>
                </c:pt>
                <c:pt idx="9">
                  <c:v>105</c:v>
                </c:pt>
                <c:pt idx="10">
                  <c:v>107</c:v>
                </c:pt>
                <c:pt idx="11">
                  <c:v>115</c:v>
                </c:pt>
              </c:numCache>
            </c:numRef>
          </c:val>
        </c:ser>
        <c:ser>
          <c:idx val="1"/>
          <c:order val="4"/>
          <c:tx>
            <c:strRef>
              <c:f>'HU PS placements from 2010'!$C$5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'HU PS placements from 2010'!$A$6:$A$17</c:f>
              <c:strCache>
                <c:ptCount val="12"/>
                <c:pt idx="0">
                  <c:v>Január</c:v>
                </c:pt>
                <c:pt idx="1">
                  <c:v>Február</c:v>
                </c:pt>
                <c:pt idx="2">
                  <c:v>Március</c:v>
                </c:pt>
                <c:pt idx="3">
                  <c:v>Április</c:v>
                </c:pt>
                <c:pt idx="4">
                  <c:v>Május</c:v>
                </c:pt>
                <c:pt idx="5">
                  <c:v>Június</c:v>
                </c:pt>
                <c:pt idx="6">
                  <c:v>Július</c:v>
                </c:pt>
                <c:pt idx="7">
                  <c:v>Augusztus</c:v>
                </c:pt>
                <c:pt idx="8">
                  <c:v>Szeptember</c:v>
                </c:pt>
                <c:pt idx="9">
                  <c:v>Október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'HU PS placements from 2010'!$C$6:$C$17</c:f>
              <c:numCache>
                <c:formatCode>#,##0</c:formatCode>
                <c:ptCount val="12"/>
                <c:pt idx="0">
                  <c:v>127</c:v>
                </c:pt>
                <c:pt idx="1">
                  <c:v>151</c:v>
                </c:pt>
                <c:pt idx="2">
                  <c:v>204</c:v>
                </c:pt>
                <c:pt idx="3">
                  <c:v>178</c:v>
                </c:pt>
                <c:pt idx="4">
                  <c:v>216</c:v>
                </c:pt>
                <c:pt idx="5">
                  <c:v>91</c:v>
                </c:pt>
                <c:pt idx="6">
                  <c:v>181</c:v>
                </c:pt>
                <c:pt idx="7">
                  <c:v>188</c:v>
                </c:pt>
                <c:pt idx="8">
                  <c:v>273</c:v>
                </c:pt>
                <c:pt idx="9">
                  <c:v>136</c:v>
                </c:pt>
                <c:pt idx="10">
                  <c:v>219</c:v>
                </c:pt>
                <c:pt idx="11">
                  <c:v>32</c:v>
                </c:pt>
              </c:numCache>
            </c:numRef>
          </c:val>
        </c:ser>
        <c:ser>
          <c:idx val="0"/>
          <c:order val="5"/>
          <c:tx>
            <c:strRef>
              <c:f>'HU PS placements from 2010'!$B$5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'HU PS placements from 2010'!$A$6:$A$17</c:f>
              <c:strCache>
                <c:ptCount val="12"/>
                <c:pt idx="0">
                  <c:v>Január</c:v>
                </c:pt>
                <c:pt idx="1">
                  <c:v>Február</c:v>
                </c:pt>
                <c:pt idx="2">
                  <c:v>Március</c:v>
                </c:pt>
                <c:pt idx="3">
                  <c:v>Április</c:v>
                </c:pt>
                <c:pt idx="4">
                  <c:v>Május</c:v>
                </c:pt>
                <c:pt idx="5">
                  <c:v>Június</c:v>
                </c:pt>
                <c:pt idx="6">
                  <c:v>Július</c:v>
                </c:pt>
                <c:pt idx="7">
                  <c:v>Augusztus</c:v>
                </c:pt>
                <c:pt idx="8">
                  <c:v>Szeptember</c:v>
                </c:pt>
                <c:pt idx="9">
                  <c:v>Október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'HU PS placements from 2010'!$B$6:$B$17</c:f>
              <c:numCache>
                <c:formatCode>#,##0</c:formatCode>
                <c:ptCount val="12"/>
                <c:pt idx="0">
                  <c:v>90</c:v>
                </c:pt>
                <c:pt idx="1">
                  <c:v>84</c:v>
                </c:pt>
                <c:pt idx="2">
                  <c:v>247</c:v>
                </c:pt>
                <c:pt idx="3">
                  <c:v>169</c:v>
                </c:pt>
                <c:pt idx="4">
                  <c:v>45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dLbls/>
        <c:axId val="99846400"/>
        <c:axId val="99864576"/>
      </c:barChart>
      <c:catAx>
        <c:axId val="99846400"/>
        <c:scaling>
          <c:orientation val="minMax"/>
        </c:scaling>
        <c:axPos val="b"/>
        <c:tickLblPos val="nextTo"/>
        <c:crossAx val="99864576"/>
        <c:crosses val="autoZero"/>
        <c:auto val="1"/>
        <c:lblAlgn val="ctr"/>
        <c:lblOffset val="100"/>
      </c:catAx>
      <c:valAx>
        <c:axId val="9986457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hu-HU"/>
          </a:p>
        </c:txPr>
        <c:crossAx val="9984640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800"/>
          </a:pPr>
          <a:endParaRPr lang="hu-HU"/>
        </a:p>
      </c:txPr>
    </c:legend>
    <c:plotVisOnly val="1"/>
    <c:dispBlanksAs val="gap"/>
  </c:chart>
  <c:spPr>
    <a:solidFill>
      <a:schemeClr val="bg2"/>
    </a:solidFill>
  </c:spPr>
  <c:txPr>
    <a:bodyPr/>
    <a:lstStyle/>
    <a:p>
      <a:pPr>
        <a:defRPr sz="1100"/>
      </a:pPr>
      <a:endParaRPr lang="hu-H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Munka1!$A$8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Munka1!$B$7:$D$7</c:f>
              <c:strCache>
                <c:ptCount val="3"/>
                <c:pt idx="0">
                  <c:v>össz</c:v>
                </c:pt>
                <c:pt idx="1">
                  <c:v>export</c:v>
                </c:pt>
                <c:pt idx="2">
                  <c:v>belföld</c:v>
                </c:pt>
              </c:strCache>
            </c:strRef>
          </c:cat>
          <c:val>
            <c:numRef>
              <c:f>Munka1!$B$8:$D$8</c:f>
              <c:numCache>
                <c:formatCode>General</c:formatCode>
                <c:ptCount val="3"/>
                <c:pt idx="0">
                  <c:v>154000</c:v>
                </c:pt>
                <c:pt idx="1">
                  <c:v>17279</c:v>
                </c:pt>
                <c:pt idx="2">
                  <c:v>136721</c:v>
                </c:pt>
              </c:numCache>
            </c:numRef>
          </c:val>
        </c:ser>
        <c:ser>
          <c:idx val="1"/>
          <c:order val="1"/>
          <c:tx>
            <c:strRef>
              <c:f>Munka1!$A$9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Munka1!$B$7:$D$7</c:f>
              <c:strCache>
                <c:ptCount val="3"/>
                <c:pt idx="0">
                  <c:v>össz</c:v>
                </c:pt>
                <c:pt idx="1">
                  <c:v>export</c:v>
                </c:pt>
                <c:pt idx="2">
                  <c:v>belföld</c:v>
                </c:pt>
              </c:strCache>
            </c:strRef>
          </c:cat>
          <c:val>
            <c:numRef>
              <c:f>Munka1!$B$9:$D$9</c:f>
              <c:numCache>
                <c:formatCode>General</c:formatCode>
                <c:ptCount val="3"/>
                <c:pt idx="0">
                  <c:v>163027</c:v>
                </c:pt>
                <c:pt idx="1">
                  <c:v>27573</c:v>
                </c:pt>
                <c:pt idx="2">
                  <c:v>135454</c:v>
                </c:pt>
              </c:numCache>
            </c:numRef>
          </c:val>
        </c:ser>
        <c:ser>
          <c:idx val="2"/>
          <c:order val="2"/>
          <c:tx>
            <c:v>2013 (1-5 hó)</c:v>
          </c:tx>
          <c:cat>
            <c:strRef>
              <c:f>Munka1!$B$7:$D$7</c:f>
              <c:strCache>
                <c:ptCount val="3"/>
                <c:pt idx="0">
                  <c:v>össz</c:v>
                </c:pt>
                <c:pt idx="1">
                  <c:v>export</c:v>
                </c:pt>
                <c:pt idx="2">
                  <c:v>belföld</c:v>
                </c:pt>
              </c:strCache>
            </c:strRef>
          </c:cat>
          <c:val>
            <c:numRef>
              <c:f>Munka1!$B$10:$D$10</c:f>
              <c:numCache>
                <c:formatCode>#,##0</c:formatCode>
                <c:ptCount val="3"/>
                <c:pt idx="0">
                  <c:v>79765</c:v>
                </c:pt>
                <c:pt idx="1">
                  <c:v>21673</c:v>
                </c:pt>
                <c:pt idx="2">
                  <c:v>58092</c:v>
                </c:pt>
              </c:numCache>
            </c:numRef>
          </c:val>
        </c:ser>
        <c:dLbls/>
        <c:axId val="106210048"/>
        <c:axId val="106211584"/>
      </c:barChart>
      <c:catAx>
        <c:axId val="10621004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hu-HU"/>
          </a:p>
        </c:txPr>
        <c:crossAx val="106211584"/>
        <c:crosses val="autoZero"/>
        <c:auto val="1"/>
        <c:lblAlgn val="ctr"/>
        <c:lblOffset val="100"/>
      </c:catAx>
      <c:valAx>
        <c:axId val="106211584"/>
        <c:scaling>
          <c:orientation val="minMax"/>
        </c:scaling>
        <c:axPos val="l"/>
        <c:majorGridlines/>
        <c:numFmt formatCode="#,##0" sourceLinked="0"/>
        <c:tickLblPos val="nextTo"/>
        <c:txPr>
          <a:bodyPr/>
          <a:lstStyle/>
          <a:p>
            <a:pPr>
              <a:defRPr sz="1400"/>
            </a:pPr>
            <a:endParaRPr lang="hu-HU"/>
          </a:p>
        </c:txPr>
        <c:crossAx val="10621004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/>
          </a:pPr>
          <a:endParaRPr lang="hu-HU"/>
        </a:p>
      </c:txPr>
    </c:legend>
    <c:plotVisOnly val="1"/>
    <c:dispBlanksAs val="gap"/>
  </c:chart>
  <c:spPr>
    <a:solidFill>
      <a:srgbClr val="ECE9C6"/>
    </a:solidFill>
  </c:sp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u-HU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v>2012</c:v>
          </c:tx>
          <c:cat>
            <c:strRef>
              <c:f>'2013.'!$I$7:$I$24</c:f>
              <c:strCache>
                <c:ptCount val="18"/>
                <c:pt idx="0">
                  <c:v>Gallus Kft, Devecser+Kimle+Bábolna</c:v>
                </c:pt>
                <c:pt idx="1">
                  <c:v>Baromfi-Coop Kft, Petneháza+Székely</c:v>
                </c:pt>
                <c:pt idx="2">
                  <c:v>Nagisz Zrt, Derecske</c:v>
                </c:pt>
                <c:pt idx="3">
                  <c:v>Bábolna Brojler Kft.</c:v>
                </c:pt>
                <c:pt idx="4">
                  <c:v>Bro-Ker-Bét Kft, Újhartyán</c:v>
                </c:pt>
                <c:pt idx="5">
                  <c:v>Baromfiteny. és Kelt. Kft, Rém</c:v>
                </c:pt>
                <c:pt idx="6">
                  <c:v>Hegyhát BR Kft. Bábolna</c:v>
                </c:pt>
                <c:pt idx="7">
                  <c:v>Gombos Lajos, Letenye</c:v>
                </c:pt>
                <c:pt idx="8">
                  <c:v>Galliform Kft, Tata-Dióspuszta</c:v>
                </c:pt>
                <c:pt idx="9">
                  <c:v>Mezőtek Kft, Zalaapáti</c:v>
                </c:pt>
                <c:pt idx="10">
                  <c:v>Babádi Keltető Kft</c:v>
                </c:pt>
                <c:pt idx="11">
                  <c:v>Bóly Zrt, Bár</c:v>
                </c:pt>
                <c:pt idx="12">
                  <c:v>Goldavis Kft, Keszthely</c:v>
                </c:pt>
                <c:pt idx="13">
                  <c:v>Matyó Agrárterm. Zrt, Mezőkövesd</c:v>
                </c:pt>
                <c:pt idx="14">
                  <c:v>Csibex Kft, Debrecen</c:v>
                </c:pt>
                <c:pt idx="15">
                  <c:v>Szelei Kft, Jászberény</c:v>
                </c:pt>
                <c:pt idx="16">
                  <c:v>Kálmánházi Baromfifeldolgozó Kft</c:v>
                </c:pt>
                <c:pt idx="17">
                  <c:v>Bábolna Tetra Kft. Uraiújfalu</c:v>
                </c:pt>
              </c:strCache>
            </c:strRef>
          </c:cat>
          <c:val>
            <c:numRef>
              <c:f>'2013.'!$J$7:$J$24</c:f>
              <c:numCache>
                <c:formatCode>#,##0</c:formatCode>
                <c:ptCount val="18"/>
                <c:pt idx="0">
                  <c:v>14615</c:v>
                </c:pt>
                <c:pt idx="1">
                  <c:v>9782</c:v>
                </c:pt>
                <c:pt idx="2">
                  <c:v>8041</c:v>
                </c:pt>
                <c:pt idx="3">
                  <c:v>4482</c:v>
                </c:pt>
                <c:pt idx="4">
                  <c:v>6570</c:v>
                </c:pt>
                <c:pt idx="5">
                  <c:v>4869</c:v>
                </c:pt>
                <c:pt idx="6">
                  <c:v>3386</c:v>
                </c:pt>
                <c:pt idx="7">
                  <c:v>1425</c:v>
                </c:pt>
                <c:pt idx="8">
                  <c:v>2114</c:v>
                </c:pt>
                <c:pt idx="9">
                  <c:v>2693</c:v>
                </c:pt>
                <c:pt idx="10">
                  <c:v>1015</c:v>
                </c:pt>
                <c:pt idx="11">
                  <c:v>2206</c:v>
                </c:pt>
                <c:pt idx="12">
                  <c:v>1028</c:v>
                </c:pt>
                <c:pt idx="13">
                  <c:v>997</c:v>
                </c:pt>
                <c:pt idx="14">
                  <c:v>1203</c:v>
                </c:pt>
                <c:pt idx="15">
                  <c:v>1073</c:v>
                </c:pt>
                <c:pt idx="16">
                  <c:v>1194</c:v>
                </c:pt>
                <c:pt idx="17">
                  <c:v>785</c:v>
                </c:pt>
              </c:numCache>
            </c:numRef>
          </c:val>
        </c:ser>
        <c:ser>
          <c:idx val="1"/>
          <c:order val="1"/>
          <c:tx>
            <c:v>2013</c:v>
          </c:tx>
          <c:cat>
            <c:strRef>
              <c:f>'2013.'!$I$7:$I$24</c:f>
              <c:strCache>
                <c:ptCount val="18"/>
                <c:pt idx="0">
                  <c:v>Gallus Kft, Devecser+Kimle+Bábolna</c:v>
                </c:pt>
                <c:pt idx="1">
                  <c:v>Baromfi-Coop Kft, Petneháza+Székely</c:v>
                </c:pt>
                <c:pt idx="2">
                  <c:v>Nagisz Zrt, Derecske</c:v>
                </c:pt>
                <c:pt idx="3">
                  <c:v>Bábolna Brojler Kft.</c:v>
                </c:pt>
                <c:pt idx="4">
                  <c:v>Bro-Ker-Bét Kft, Újhartyán</c:v>
                </c:pt>
                <c:pt idx="5">
                  <c:v>Baromfiteny. és Kelt. Kft, Rém</c:v>
                </c:pt>
                <c:pt idx="6">
                  <c:v>Hegyhát BR Kft. Bábolna</c:v>
                </c:pt>
                <c:pt idx="7">
                  <c:v>Gombos Lajos, Letenye</c:v>
                </c:pt>
                <c:pt idx="8">
                  <c:v>Galliform Kft, Tata-Dióspuszta</c:v>
                </c:pt>
                <c:pt idx="9">
                  <c:v>Mezőtek Kft, Zalaapáti</c:v>
                </c:pt>
                <c:pt idx="10">
                  <c:v>Babádi Keltető Kft</c:v>
                </c:pt>
                <c:pt idx="11">
                  <c:v>Bóly Zrt, Bár</c:v>
                </c:pt>
                <c:pt idx="12">
                  <c:v>Goldavis Kft, Keszthely</c:v>
                </c:pt>
                <c:pt idx="13">
                  <c:v>Matyó Agrárterm. Zrt, Mezőkövesd</c:v>
                </c:pt>
                <c:pt idx="14">
                  <c:v>Csibex Kft, Debrecen</c:v>
                </c:pt>
                <c:pt idx="15">
                  <c:v>Szelei Kft, Jászberény</c:v>
                </c:pt>
                <c:pt idx="16">
                  <c:v>Kálmánházi Baromfifeldolgozó Kft</c:v>
                </c:pt>
                <c:pt idx="17">
                  <c:v>Bábolna Tetra Kft. Uraiújfalu</c:v>
                </c:pt>
              </c:strCache>
            </c:strRef>
          </c:cat>
          <c:val>
            <c:numRef>
              <c:f>'2013.'!$K$7:$K$24</c:f>
              <c:numCache>
                <c:formatCode>#,##0</c:formatCode>
                <c:ptCount val="18"/>
                <c:pt idx="0">
                  <c:v>20676</c:v>
                </c:pt>
                <c:pt idx="1">
                  <c:v>12806</c:v>
                </c:pt>
                <c:pt idx="2">
                  <c:v>9693</c:v>
                </c:pt>
                <c:pt idx="3">
                  <c:v>8548</c:v>
                </c:pt>
                <c:pt idx="4">
                  <c:v>7867</c:v>
                </c:pt>
                <c:pt idx="5">
                  <c:v>4379</c:v>
                </c:pt>
                <c:pt idx="6">
                  <c:v>3516</c:v>
                </c:pt>
                <c:pt idx="7">
                  <c:v>2175</c:v>
                </c:pt>
                <c:pt idx="8">
                  <c:v>1850</c:v>
                </c:pt>
                <c:pt idx="9">
                  <c:v>1795</c:v>
                </c:pt>
                <c:pt idx="10">
                  <c:v>1795</c:v>
                </c:pt>
                <c:pt idx="11">
                  <c:v>1697</c:v>
                </c:pt>
                <c:pt idx="12">
                  <c:v>1060</c:v>
                </c:pt>
                <c:pt idx="13">
                  <c:v>930</c:v>
                </c:pt>
                <c:pt idx="14">
                  <c:v>912</c:v>
                </c:pt>
                <c:pt idx="15">
                  <c:v>783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</c:ser>
        <c:dLbls/>
        <c:axId val="129196032"/>
        <c:axId val="129197568"/>
      </c:barChart>
      <c:catAx>
        <c:axId val="12919603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hu-HU"/>
          </a:p>
        </c:txPr>
        <c:crossAx val="129197568"/>
        <c:crosses val="autoZero"/>
        <c:auto val="1"/>
        <c:lblAlgn val="ctr"/>
        <c:lblOffset val="100"/>
      </c:catAx>
      <c:valAx>
        <c:axId val="129197568"/>
        <c:scaling>
          <c:orientation val="minMax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200"/>
            </a:pPr>
            <a:endParaRPr lang="hu-HU"/>
          </a:p>
        </c:txPr>
        <c:crossAx val="12919603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/>
          </a:pPr>
          <a:endParaRPr lang="hu-HU"/>
        </a:p>
      </c:txPr>
    </c:legend>
    <c:plotVisOnly val="1"/>
    <c:dispBlanksAs val="gap"/>
  </c:chart>
  <c:spPr>
    <a:solidFill>
      <a:srgbClr val="ECE9C6"/>
    </a:solidFill>
  </c:spPr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B049E1-2D2B-4159-9745-699FAA51CEC4}" type="datetimeFigureOut">
              <a:rPr lang="hu-HU" smtClean="0"/>
              <a:pPr/>
              <a:t>2013.06.27.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64552D-3CAF-4D11-9454-7469EAA47A1B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65920"/>
            <a:ext cx="8229600" cy="2007096"/>
          </a:xfrm>
        </p:spPr>
        <p:txBody>
          <a:bodyPr>
            <a:noAutofit/>
          </a:bodyPr>
          <a:lstStyle/>
          <a:p>
            <a:pPr algn="ctr"/>
            <a:r>
              <a:rPr lang="hu-HU" sz="5400" dirty="0">
                <a:solidFill>
                  <a:schemeClr val="bg2"/>
                </a:solidFill>
              </a:rPr>
              <a:t>Rövid értékelés </a:t>
            </a:r>
            <a:r>
              <a:rPr lang="hu-HU" sz="5400" dirty="0" smtClean="0">
                <a:solidFill>
                  <a:schemeClr val="bg2"/>
                </a:solidFill>
              </a:rPr>
              <a:t/>
            </a:r>
            <a:br>
              <a:rPr lang="hu-HU" sz="5400" dirty="0" smtClean="0">
                <a:solidFill>
                  <a:schemeClr val="bg2"/>
                </a:solidFill>
              </a:rPr>
            </a:br>
            <a:r>
              <a:rPr lang="hu-HU" sz="5400" dirty="0" smtClean="0">
                <a:solidFill>
                  <a:schemeClr val="bg2"/>
                </a:solidFill>
              </a:rPr>
              <a:t>a </a:t>
            </a:r>
            <a:r>
              <a:rPr lang="hu-HU" sz="5400" dirty="0">
                <a:solidFill>
                  <a:schemeClr val="bg2"/>
                </a:solidFill>
              </a:rPr>
              <a:t>brojler szülőpártartás magyarországi helyzetéről</a:t>
            </a:r>
          </a:p>
        </p:txBody>
      </p:sp>
      <p:pic>
        <p:nvPicPr>
          <p:cNvPr id="1036" name="Picture 12" descr="C:\Users\Karesz\Files\Bábolna Brojler\Media\BB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67630" y="5805264"/>
            <a:ext cx="1608741" cy="722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Szövegdoboz 2"/>
          <p:cNvSpPr txBox="1"/>
          <p:nvPr/>
        </p:nvSpPr>
        <p:spPr>
          <a:xfrm>
            <a:off x="-19420" y="4091007"/>
            <a:ext cx="9180511" cy="1354217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hu-HU" sz="5400" b="1" dirty="0" smtClean="0">
                <a:solidFill>
                  <a:schemeClr val="accent6">
                    <a:lumMod val="50000"/>
                  </a:schemeClr>
                </a:solidFill>
              </a:rPr>
              <a:t>Budai Zoltán</a:t>
            </a:r>
          </a:p>
          <a:p>
            <a:pPr algn="ctr"/>
            <a:r>
              <a:rPr lang="hu-HU" sz="2800" b="1" dirty="0" smtClean="0">
                <a:solidFill>
                  <a:schemeClr val="accent6">
                    <a:lumMod val="50000"/>
                  </a:schemeClr>
                </a:solidFill>
              </a:rPr>
              <a:t>2013.06.27</a:t>
            </a:r>
            <a:endParaRPr lang="hu-H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018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6" presetClass="emph" presetSubtype="0" repeatCount="indefinite" fill="hold" nodeType="afterEffect">
                                  <p:stCondLst>
                                    <p:cond delay="3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8" dur="30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54290" y="1640792"/>
            <a:ext cx="7851155" cy="4910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1173203" y="855439"/>
            <a:ext cx="7128792" cy="538609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ctr">
              <a:spcBef>
                <a:spcPct val="0"/>
              </a:spcBef>
              <a:buNone/>
              <a:defRPr kumimoji="0" sz="4400" b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z="3200" dirty="0"/>
              <a:t>A világ baromfihús termelési tendenciája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827584" y="2387768"/>
            <a:ext cx="461665" cy="341632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hu-HU" dirty="0" err="1" smtClean="0"/>
              <a:t>kilotonna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165460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 rot="181835">
            <a:off x="1192287" y="2080477"/>
            <a:ext cx="2664296" cy="2970901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82960"/>
          </a:xfrm>
        </p:spPr>
        <p:txBody>
          <a:bodyPr>
            <a:normAutofit/>
          </a:bodyPr>
          <a:lstStyle/>
          <a:p>
            <a:pPr algn="ctr"/>
            <a:r>
              <a:rPr lang="hu-HU" sz="4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Brojler fajták a világban</a:t>
            </a:r>
            <a:endParaRPr lang="hu-HU" sz="4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Karesz\Files\Bábolna Brojler\Media\Prezentációk\BZ Előadás - Rövid értékelés\Arbor Acres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15316">
            <a:off x="6731111" y="3457123"/>
            <a:ext cx="917472" cy="602622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aresz\Files\Bábolna Brojler\Media\Prezentációk\BZ Előadás - Rövid értékelés\Aviagen 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397230" y="2131748"/>
            <a:ext cx="2309229" cy="1002119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aresz\Files\Bábolna Brojler\Media\Prezentációk\BZ Előadás - Rövid értékelés\Cobb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987341" y="3933056"/>
            <a:ext cx="1041728" cy="731308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aresz\Files\Bábolna Brojler\Media\Prezentációk\BZ Előadás - Rövid értékelés\Hubbard 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1282282">
            <a:off x="347940" y="5616585"/>
            <a:ext cx="2927734" cy="664433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Karesz\Files\Bábolna Brojler\Media\Prezentációk\BZ Előadás - Rövid értékelés\Indian River 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1351252">
            <a:off x="6729893" y="4335591"/>
            <a:ext cx="914476" cy="600654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Karesz\Files\Bábolna Brojler\Media\Prezentációk\BZ Előadás - Rövid értékelés\Marshall Logo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1418196">
            <a:off x="6170094" y="5784967"/>
            <a:ext cx="2283755" cy="587018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Karesz\Files\Bábolna Brojler\Media\Prezentációk\BZ Előadás - Rövid értékelés\PureLine Logo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52236">
            <a:off x="3733291" y="5808195"/>
            <a:ext cx="1856512" cy="67010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Karesz\Files\Bábolna Brojler\Media\Prezentációk\BZ Előadás - Rövid értékelés\Ross Log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11867" y="3661877"/>
            <a:ext cx="767506" cy="966008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Karesz\Files\Bábolna Brojler\Media\Prezentációk\BZ Előadás - Rövid értékelés\Tyson Log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1443721">
            <a:off x="1551201" y="2344105"/>
            <a:ext cx="1946465" cy="1156891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églalap 15"/>
          <p:cNvSpPr/>
          <p:nvPr/>
        </p:nvSpPr>
        <p:spPr>
          <a:xfrm rot="21351252">
            <a:off x="5279386" y="1873740"/>
            <a:ext cx="2664296" cy="338437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94208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3106" y="83671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világ hústermelésének </a:t>
            </a:r>
            <a:r>
              <a:rPr lang="hu-HU" sz="3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növekedése 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fajtánként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Kép 2" descr="2. ProductionGrowthByMeatType1995-2021.jpg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93106" y="1852203"/>
            <a:ext cx="8444689" cy="4025069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5776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 descr="5. Leading%20poultry%20producers%20from%20leading%20countries.jpg"/>
          <p:cNvPicPr>
            <a:picLocks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72000" y="1269320"/>
            <a:ext cx="7200000" cy="504000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393106" y="836712"/>
            <a:ext cx="8444690" cy="576064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34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Karesz\Files\Bábolna Brojler\Media\Prezentációk\BZ Előadás - Rövid értékelés\Export of HE\130608 EPEXA GA Report President_Page_02.jpg"/>
          <p:cNvPicPr>
            <a:picLocks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042131" y="1628800"/>
            <a:ext cx="7059739" cy="50400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393106" y="83671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Keltetőtojás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export EU-ból EU-n kívüli országokba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599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393106" y="83671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Oroszország </a:t>
            </a:r>
            <a:r>
              <a:rPr lang="hu-HU" sz="32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keltetőtojás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importja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Karesz\Files\Bábolna Brojler\Media\Prezentációk\BZ Előadás - Rövid értékelés\Export of HE\130608 EPEXA GA Report President_Page_03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972000" y="1606577"/>
            <a:ext cx="7200000" cy="4984681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xmlns="" val="111453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393106" y="83671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Líbia </a:t>
            </a:r>
            <a:r>
              <a:rPr lang="hu-HU" sz="32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keltetőtojás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importja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Karesz\Files\Bábolna Brojler\Media\Prezentációk\BZ Előadás - Rövid értékelés\Export of HE\130608 EPEXA GA Report President_Page_04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972000" y="1628801"/>
            <a:ext cx="7200000" cy="4933019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xmlns="" val="198951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393106" y="83671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Irak </a:t>
            </a:r>
            <a:r>
              <a:rPr lang="hu-HU" sz="32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keltetőtojás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importja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C:\Users\Karesz\Files\Bábolna Brojler\Media\Prezentációk\BZ Előadás - Rövid értékelés\Export of HE\130608 EPEXA GA Report President_Page_05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971601" y="1628800"/>
            <a:ext cx="7200799" cy="5034593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xmlns="" val="213459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393106" y="83671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Ukrajna, </a:t>
            </a:r>
            <a:r>
              <a:rPr lang="hu-HU" sz="32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keltetőtojás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importból export ?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Picture 3" descr="C:\Users\Karesz\Files\Bábolna Brojler\Media\Prezentációk\BZ Előadás - Rövid értékelés\Export of HE\130608 EPEXA GA Report President_Page_07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101273" y="1628800"/>
            <a:ext cx="6941454" cy="5040000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xmlns="" val="93358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393106" y="83671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Brojler </a:t>
            </a:r>
            <a:r>
              <a:rPr lang="hu-HU" sz="32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keltetőtojás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„spot” árak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C:\Users\Karesz\Files\Bábolna Brojler\Media\Prezentációk\BZ Előadás - Rövid értékelés\Export of HE\130608 EPEXA GA Report President_Page_08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719772" y="1700808"/>
            <a:ext cx="7704456" cy="4898196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xmlns="" val="365510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393106" y="980728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Brojler takarmányok éves nettó átlagára</a:t>
            </a:r>
            <a:b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(EUR/100kg)</a:t>
            </a:r>
            <a:endParaRPr lang="hu-HU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C:\Users\Karesz\Files\Bábolna Brojler\Media\Prezentációk\BZ Előadás - Rövid értékelés\Export of HE\130608 EPEXA GA Report President_Page_10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253876" y="1675170"/>
            <a:ext cx="6636248" cy="4563260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xmlns="" val="175441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467544" y="3140968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Lengyelországi sikertörténet baromfiban az EU tagság óta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551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Karesz\Files\Bábolna Brojler\Media\Prezentációk\BZ Előadás - Rövid értékelés\lengyel-01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708995" y="1725836"/>
            <a:ext cx="7726011" cy="4511476"/>
          </a:xfrm>
          <a:prstGeom prst="rect">
            <a:avLst/>
          </a:prstGeom>
          <a:solidFill>
            <a:schemeClr val="bg2"/>
          </a:solidFill>
          <a:extLst/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93106" y="83671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Brojler naposcsibe keltetés Európában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7452320" y="17378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%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xmlns="" val="308028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93106" y="83671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Brojler szülőpár tartás Lengyelországban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31540" y="1880825"/>
            <a:ext cx="8280920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7,9 </a:t>
            </a:r>
            <a:r>
              <a:rPr lang="hu-HU" sz="4000" b="1" dirty="0" smtClean="0">
                <a:solidFill>
                  <a:srgbClr val="FFFF00"/>
                </a:solidFill>
              </a:rPr>
              <a:t>millió </a:t>
            </a:r>
            <a:r>
              <a:rPr lang="en-US" sz="4000" dirty="0" smtClean="0">
                <a:solidFill>
                  <a:srgbClr val="FFFF00"/>
                </a:solidFill>
              </a:rPr>
              <a:t>bro</a:t>
            </a:r>
            <a:r>
              <a:rPr lang="hu-HU" sz="4000" dirty="0" err="1" smtClean="0">
                <a:solidFill>
                  <a:srgbClr val="FFFF00"/>
                </a:solidFill>
              </a:rPr>
              <a:t>jl</a:t>
            </a:r>
            <a:r>
              <a:rPr lang="en-US" sz="4000" dirty="0" err="1" smtClean="0">
                <a:solidFill>
                  <a:srgbClr val="FFFF00"/>
                </a:solidFill>
              </a:rPr>
              <a:t>er</a:t>
            </a:r>
            <a:r>
              <a:rPr lang="hu-HU" sz="4000" dirty="0" smtClean="0">
                <a:solidFill>
                  <a:srgbClr val="FFFF00"/>
                </a:solidFill>
              </a:rPr>
              <a:t> szülőpár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>
                <a:solidFill>
                  <a:srgbClr val="FFFF00"/>
                </a:solidFill>
              </a:rPr>
              <a:t>April 2012 – March 2013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r>
              <a:rPr lang="hu-HU" dirty="0" smtClean="0">
                <a:solidFill>
                  <a:srgbClr val="FFFF00"/>
                </a:solidFill>
              </a:rPr>
              <a:t> (</a:t>
            </a:r>
            <a:r>
              <a:rPr lang="hu-HU" dirty="0">
                <a:solidFill>
                  <a:srgbClr val="FFFF00"/>
                </a:solidFill>
              </a:rPr>
              <a:t>2012 – 7,662 </a:t>
            </a:r>
            <a:r>
              <a:rPr lang="hu-HU" dirty="0" smtClean="0">
                <a:solidFill>
                  <a:srgbClr val="FFFF00"/>
                </a:solidFill>
              </a:rPr>
              <a:t>millió)</a:t>
            </a:r>
            <a:endParaRPr lang="hu-HU" sz="4000" dirty="0" smtClean="0">
              <a:solidFill>
                <a:srgbClr val="FFFF00"/>
              </a:solidFill>
            </a:endParaRPr>
          </a:p>
          <a:p>
            <a:pPr algn="ctr"/>
            <a:endParaRPr lang="hu-HU" sz="3200" dirty="0">
              <a:solidFill>
                <a:srgbClr val="FFFF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4,8 </a:t>
            </a:r>
            <a:r>
              <a:rPr lang="hu-HU" sz="3600" b="1" dirty="0" smtClean="0">
                <a:solidFill>
                  <a:srgbClr val="FFFF00"/>
                </a:solidFill>
              </a:rPr>
              <a:t>millió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hu-HU" sz="3600" dirty="0" smtClean="0">
                <a:solidFill>
                  <a:srgbClr val="FFFF00"/>
                </a:solidFill>
              </a:rPr>
              <a:t>belföldi hústermelésre</a:t>
            </a:r>
          </a:p>
          <a:p>
            <a:pPr algn="ctr"/>
            <a:endParaRPr lang="hu-HU" sz="3200" dirty="0" smtClean="0">
              <a:solidFill>
                <a:srgbClr val="FFFF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2,3 </a:t>
            </a:r>
            <a:r>
              <a:rPr lang="hu-HU" sz="3200" b="1" dirty="0" smtClean="0">
                <a:solidFill>
                  <a:srgbClr val="FFFF00"/>
                </a:solidFill>
              </a:rPr>
              <a:t>millió </a:t>
            </a:r>
            <a:r>
              <a:rPr lang="hu-HU" sz="3200" dirty="0" smtClean="0">
                <a:solidFill>
                  <a:srgbClr val="FFFF00"/>
                </a:solidFill>
              </a:rPr>
              <a:t>exportra</a:t>
            </a:r>
          </a:p>
          <a:p>
            <a:pPr algn="ctr"/>
            <a:endParaRPr lang="hu-HU" sz="3200" dirty="0" smtClean="0">
              <a:solidFill>
                <a:srgbClr val="FFFF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0,8 </a:t>
            </a:r>
            <a:r>
              <a:rPr lang="hu-HU" sz="2400" b="1" dirty="0" smtClean="0">
                <a:solidFill>
                  <a:srgbClr val="FFFF00"/>
                </a:solidFill>
              </a:rPr>
              <a:t>millió </a:t>
            </a:r>
            <a:r>
              <a:rPr lang="hu-HU" sz="2400" dirty="0" smtClean="0">
                <a:solidFill>
                  <a:srgbClr val="FFFF00"/>
                </a:solidFill>
              </a:rPr>
              <a:t>naposcsibe és </a:t>
            </a:r>
            <a:r>
              <a:rPr lang="hu-HU" sz="2400" dirty="0" err="1" smtClean="0">
                <a:solidFill>
                  <a:srgbClr val="FFFF00"/>
                </a:solidFill>
              </a:rPr>
              <a:t>keltetőtojás</a:t>
            </a:r>
            <a:r>
              <a:rPr lang="hu-HU" sz="2400" dirty="0" smtClean="0">
                <a:solidFill>
                  <a:srgbClr val="FFFF00"/>
                </a:solidFill>
              </a:rPr>
              <a:t> exportra</a:t>
            </a:r>
            <a:endParaRPr lang="hu-HU" sz="2400" dirty="0">
              <a:solidFill>
                <a:srgbClr val="FFFF00"/>
              </a:solidFill>
            </a:endParaRPr>
          </a:p>
        </p:txBody>
      </p:sp>
      <p:sp>
        <p:nvSpPr>
          <p:cNvPr id="18" name="Lefelé nyíl 17"/>
          <p:cNvSpPr/>
          <p:nvPr/>
        </p:nvSpPr>
        <p:spPr>
          <a:xfrm>
            <a:off x="4499992" y="2924944"/>
            <a:ext cx="216024" cy="36004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FFFF00"/>
              </a:solidFill>
            </a:endParaRPr>
          </a:p>
        </p:txBody>
      </p:sp>
      <p:sp>
        <p:nvSpPr>
          <p:cNvPr id="20" name="Lefelé nyíl 19"/>
          <p:cNvSpPr/>
          <p:nvPr/>
        </p:nvSpPr>
        <p:spPr>
          <a:xfrm>
            <a:off x="4499992" y="3915312"/>
            <a:ext cx="216024" cy="36004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FFFF00"/>
              </a:solidFill>
            </a:endParaRPr>
          </a:p>
        </p:txBody>
      </p:sp>
      <p:sp>
        <p:nvSpPr>
          <p:cNvPr id="21" name="Lefelé nyíl 20"/>
          <p:cNvSpPr/>
          <p:nvPr/>
        </p:nvSpPr>
        <p:spPr>
          <a:xfrm>
            <a:off x="4499992" y="4869160"/>
            <a:ext cx="216024" cy="36004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236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 advAuto="0"/>
      <p:bldP spid="18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93106" y="1484784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Brojler szülőpár </a:t>
            </a:r>
            <a:r>
              <a:rPr lang="hu-HU" sz="32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naposjérce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letelepítések 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fajtánként Magyarországon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2008-2012</a:t>
            </a:r>
            <a:endParaRPr lang="hu-HU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47233463"/>
              </p:ext>
            </p:extLst>
          </p:nvPr>
        </p:nvGraphicFramePr>
        <p:xfrm>
          <a:off x="976164" y="2276872"/>
          <a:ext cx="7191672" cy="432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97125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93106" y="1556792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Brojler szülőpár </a:t>
            </a:r>
            <a:r>
              <a:rPr lang="hu-HU" sz="32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naposjérce</a:t>
            </a:r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letelepítések Magyarországon</a:t>
            </a:r>
            <a:b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2008 - 2013</a:t>
            </a:r>
            <a:endParaRPr lang="hu-HU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34783674"/>
              </p:ext>
            </p:extLst>
          </p:nvPr>
        </p:nvGraphicFramePr>
        <p:xfrm>
          <a:off x="539552" y="2247907"/>
          <a:ext cx="8064896" cy="4562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1187624" y="2420888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ezer db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94954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>
        <p:bldAsOne/>
      </p:bldGraphic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58142384"/>
              </p:ext>
            </p:extLst>
          </p:nvPr>
        </p:nvGraphicFramePr>
        <p:xfrm>
          <a:off x="548680" y="1988840"/>
          <a:ext cx="8046640" cy="482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ím 1"/>
          <p:cNvSpPr txBox="1">
            <a:spLocks/>
          </p:cNvSpPr>
          <p:nvPr/>
        </p:nvSpPr>
        <p:spPr>
          <a:xfrm>
            <a:off x="393106" y="1196752"/>
            <a:ext cx="8444690" cy="576064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Brojler naposcsibe keltetések alakulása Magyarországon</a:t>
            </a:r>
            <a:endParaRPr lang="hu-HU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403648" y="2113111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ezer db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95433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1138056"/>
              </p:ext>
            </p:extLst>
          </p:nvPr>
        </p:nvGraphicFramePr>
        <p:xfrm>
          <a:off x="725163" y="908720"/>
          <a:ext cx="7693674" cy="5691626"/>
        </p:xfrm>
        <a:graphic>
          <a:graphicData uri="http://schemas.openxmlformats.org/drawingml/2006/table">
            <a:tbl>
              <a:tblPr/>
              <a:tblGrid>
                <a:gridCol w="247713"/>
                <a:gridCol w="1617421"/>
                <a:gridCol w="582854"/>
                <a:gridCol w="582854"/>
                <a:gridCol w="582854"/>
                <a:gridCol w="582854"/>
                <a:gridCol w="582854"/>
                <a:gridCol w="582854"/>
                <a:gridCol w="582854"/>
                <a:gridCol w="582854"/>
                <a:gridCol w="582854"/>
                <a:gridCol w="582854"/>
              </a:tblGrid>
              <a:tr h="151126"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 dirty="0">
                          <a:effectLst/>
                          <a:latin typeface="Arial CE"/>
                        </a:rPr>
                        <a:t>MAGYAR BROILERSZÖVETSÉG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l" fontAlgn="b"/>
                      <a:endParaRPr lang="hu-HU" sz="900" b="1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51126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>
                          <a:effectLst/>
                          <a:latin typeface="Arial CE"/>
                        </a:rPr>
                        <a:t>H Ú S H I B R I D     N A P O S C S I B E     K E L T E T É S     ( e z e r     d b )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157995"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22. hét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effectLst/>
                          <a:latin typeface="Arial CE"/>
                        </a:rPr>
                        <a:t>e l t é r é 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1 - 22. hét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effectLst/>
                          <a:latin typeface="Arial CE"/>
                        </a:rPr>
                        <a:t>e l t é r é 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15799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>
                          <a:effectLst/>
                          <a:latin typeface="Arial CE"/>
                        </a:rPr>
                        <a:t>k e l t e t ő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2013.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2012.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ezer db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(+)%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(-)%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 dirty="0">
                          <a:effectLst/>
                          <a:latin typeface="Arial CE"/>
                        </a:rPr>
                        <a:t>2013.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2012.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ezer db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(+)%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(-)%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79158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Baromfi-Coop Kft, Petneháza+Székely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59,10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12 806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9 782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3 024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30,91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Arial CE"/>
                        </a:rPr>
                        <a:t>Baromfiteny. és Kelt. Kft, Rém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7,72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4 379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4 869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-490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10,06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Bóly Zrt, Bár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29,21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1 697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2 206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-509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23,07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Bro-Ker-Bét Kft, Újhartyán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81,71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7 867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6 570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1 297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19,74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79158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Gallus Kft, Devecser+Kimle+Bábolna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1 145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71,66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20 676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14 615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6 061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41,47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Goldavis Kft, Keszthely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51,92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1 060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1 028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3,11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7.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Babádi Keltető Kft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57,81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1 795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1 015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780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76,85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79158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8.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Matyó Agrárterm. Zrt, Mezőkövesd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47,06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6,72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Mezőtek Kft, Zalaapáti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23,81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1 795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2 693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-898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33,35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10.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Nagisz Zrt, Derecske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14,25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9 693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8 041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1 652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20,54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11.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Csibex Kft, Debrecen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51,24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1 203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-291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24,19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12.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Gombos Lajos, Letenye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2 175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1 425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750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52,63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13.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Plumatus Bt, Pécs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14.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Szelei Kft, Jászberény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19,61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783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1 073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-290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27,03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15.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Bábolna Tetra Kft. Uraiújfalu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785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-785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79158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16.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Kálmánházi Baromfifeldolgozó Kft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1 194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-1 194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17.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Galliform Kft, Tata-Dióspuszta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65,22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1 850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2 114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-264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12,49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18.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Hegyhát BR Kft. Bábolna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8,62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3 516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3 386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3,84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19.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Bábolna Brojler Kft.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316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-291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47,94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8 548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4 482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4 066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90,72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7995"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7995"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effectLst/>
                          <a:latin typeface="Arial CE"/>
                        </a:rPr>
                        <a:t>Ö S S Z E S E 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3 959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3 544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415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11,71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80 482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67 486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12 996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19,26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57995"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effectLst/>
                          <a:latin typeface="Arial CE"/>
                        </a:rPr>
                        <a:t>E x p o r 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1 099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691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408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59,04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22 149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10 285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11 864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115,35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7995">
                <a:tc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effectLst/>
                          <a:latin typeface="Arial CE"/>
                        </a:rPr>
                        <a:t>L e t e l e p í t é 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2 860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2 853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58 333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57 201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1 132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1,98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900" b="1" i="0" u="none" strike="noStrike">
                          <a:effectLst/>
                          <a:latin typeface="Arial CE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51126"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Budapest, 2013. június 26.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Fodor Zoltán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51126"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900" b="0" i="0" u="none" strike="noStrike">
                          <a:effectLst/>
                          <a:latin typeface="Arial CE"/>
                        </a:rPr>
                        <a:t>szövetségi titkár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900" b="0" i="0" u="none" strike="noStrike" dirty="0">
                        <a:effectLst/>
                        <a:latin typeface="Arial CE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4391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5045292"/>
              </p:ext>
            </p:extLst>
          </p:nvPr>
        </p:nvGraphicFramePr>
        <p:xfrm>
          <a:off x="776954" y="1844824"/>
          <a:ext cx="7590093" cy="4554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393106" y="1205298"/>
            <a:ext cx="8444690" cy="576064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Brojler naposcsibe letelepítések </a:t>
            </a:r>
            <a:br>
              <a:rPr lang="hu-HU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1-22 hét</a:t>
            </a:r>
            <a:endParaRPr lang="hu-HU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zövegdoboz 8"/>
          <p:cNvSpPr txBox="1"/>
          <p:nvPr/>
        </p:nvSpPr>
        <p:spPr>
          <a:xfrm rot="16200000">
            <a:off x="775321" y="2627040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 smtClean="0"/>
              <a:t>ezer db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60886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323528" y="2348880"/>
            <a:ext cx="8444690" cy="230425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400" dirty="0" smtClean="0">
                <a:solidFill>
                  <a:srgbClr val="FFFF00"/>
                </a:solidFill>
              </a:rPr>
              <a:t>A fejlődéshez alapvetően szükséges</a:t>
            </a:r>
          </a:p>
          <a:p>
            <a:pPr algn="ctr"/>
            <a:endParaRPr lang="hu-HU" sz="4000" dirty="0">
              <a:solidFill>
                <a:srgbClr val="FFFF00"/>
              </a:solidFill>
            </a:endParaRPr>
          </a:p>
          <a:p>
            <a:pPr marL="457200" indent="-457200" algn="ctr">
              <a:buFont typeface="Arial" pitchFamily="34" charset="0"/>
              <a:buChar char="•"/>
            </a:pPr>
            <a:r>
              <a:rPr lang="hu-HU" sz="3600" dirty="0" smtClean="0">
                <a:solidFill>
                  <a:srgbClr val="FFFF00"/>
                </a:solidFill>
              </a:rPr>
              <a:t>Szakmai összefogás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hu-HU" sz="3600" dirty="0" smtClean="0">
                <a:solidFill>
                  <a:srgbClr val="FFFF00"/>
                </a:solidFill>
              </a:rPr>
              <a:t>Gazdasági összefogás</a:t>
            </a:r>
            <a:endParaRPr lang="hu-H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112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dvAuto="50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aresz\Files\Bábolna Brojler\Media\Prezentációk\BZ Előadás - Rövid értékelés\farmer-roos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251520" y="0"/>
            <a:ext cx="8444690" cy="7200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  <a:sp3d/>
        </p:spPr>
        <p:txBody>
          <a:bodyPr vert="horz" lIns="0" rIns="0" bIns="0" anchor="b">
            <a:noAutofit/>
            <a:flatTx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400" b="1" dirty="0" smtClean="0">
                <a:solidFill>
                  <a:schemeClr val="accent6">
                    <a:lumMod val="50000"/>
                  </a:schemeClr>
                </a:solidFill>
              </a:rPr>
              <a:t>Köszönöm a figyelmet !</a:t>
            </a:r>
          </a:p>
        </p:txBody>
      </p:sp>
    </p:spTree>
    <p:extLst>
      <p:ext uri="{BB962C8B-B14F-4D97-AF65-F5344CB8AC3E}">
        <p14:creationId xmlns:p14="http://schemas.microsoft.com/office/powerpoint/2010/main" xmlns="" val="402665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Kemény kötés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1746</TotalTime>
  <Words>663</Words>
  <Application>Microsoft Office PowerPoint</Application>
  <PresentationFormat>Diavetítés a képernyőre (4:3 oldalarány)</PresentationFormat>
  <Paragraphs>337</Paragraphs>
  <Slides>22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3" baseType="lpstr">
      <vt:lpstr>Áramlás</vt:lpstr>
      <vt:lpstr>Rövid értékelés  a brojler szülőpártartás magyarországi helyzetéről</vt:lpstr>
      <vt:lpstr>2. dia</vt:lpstr>
      <vt:lpstr>Brojler fajták a világban</vt:lpstr>
      <vt:lpstr> A világ hústermelésének növekedése fajtánként</vt:lpstr>
      <vt:lpstr>5. dia</vt:lpstr>
      <vt:lpstr>Keltetőtojás export EU-ból EU-n kívüli országokba</vt:lpstr>
      <vt:lpstr>Oroszország keltetőtojás importja</vt:lpstr>
      <vt:lpstr>Líbia keltetőtojás importja</vt:lpstr>
      <vt:lpstr>Irak keltetőtojás importja</vt:lpstr>
      <vt:lpstr>Ukrajna, keltetőtojás importból export ?</vt:lpstr>
      <vt:lpstr>Brojler keltetőtojás „spot” árak</vt:lpstr>
      <vt:lpstr>Brojler takarmányok éves nettó átlagára (EUR/100kg)</vt:lpstr>
      <vt:lpstr>Lengyelországi sikertörténet baromfiban az EU tagság óta</vt:lpstr>
      <vt:lpstr>Brojler naposcsibe keltetés Európában</vt:lpstr>
      <vt:lpstr>Brojler szülőpár tartás Lengyelországban</vt:lpstr>
      <vt:lpstr>Brojler szülőpár naposjérce letelepítések fajtánként Magyarországon 2008-2012</vt:lpstr>
      <vt:lpstr>Brojler szülőpár naposjérce letelepítések Magyarországon 2008 - 2013</vt:lpstr>
      <vt:lpstr>18. dia</vt:lpstr>
      <vt:lpstr>19. dia</vt:lpstr>
      <vt:lpstr>Brojler naposcsibe letelepítések  1-22 hét</vt:lpstr>
      <vt:lpstr>21. dia</vt:lpstr>
      <vt:lpstr>22.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Rövid értékelés a brojler szülőpártartás magyarországi helyzetéről</dc:title>
  <dc:creator>Karesz</dc:creator>
  <cp:lastModifiedBy>Budai Zoltán</cp:lastModifiedBy>
  <cp:revision>74</cp:revision>
  <dcterms:created xsi:type="dcterms:W3CDTF">2013-06-25T10:12:59Z</dcterms:created>
  <dcterms:modified xsi:type="dcterms:W3CDTF">2013-06-27T05:53:26Z</dcterms:modified>
</cp:coreProperties>
</file>