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5" r:id="rId1"/>
    <p:sldMasterId id="2147483747" r:id="rId2"/>
  </p:sldMasterIdLst>
  <p:notesMasterIdLst>
    <p:notesMasterId r:id="rId16"/>
  </p:notesMasterIdLst>
  <p:handoutMasterIdLst>
    <p:handoutMasterId r:id="rId17"/>
  </p:handoutMasterIdLst>
  <p:sldIdLst>
    <p:sldId id="317" r:id="rId3"/>
    <p:sldId id="435" r:id="rId4"/>
    <p:sldId id="476" r:id="rId5"/>
    <p:sldId id="451" r:id="rId6"/>
    <p:sldId id="465" r:id="rId7"/>
    <p:sldId id="449" r:id="rId8"/>
    <p:sldId id="479" r:id="rId9"/>
    <p:sldId id="480" r:id="rId10"/>
    <p:sldId id="482" r:id="rId11"/>
    <p:sldId id="485" r:id="rId12"/>
    <p:sldId id="483" r:id="rId13"/>
    <p:sldId id="484" r:id="rId14"/>
    <p:sldId id="417" r:id="rId15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logh Attila" initials="" lastIdx="0" clrIdx="0"/>
  <p:cmAuthor id="1" name="Gábriel Péter" initials="GP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050"/>
    <a:srgbClr val="CCFFFF"/>
    <a:srgbClr val="66FFFF"/>
    <a:srgbClr val="FFCC66"/>
    <a:srgbClr val="00CC99"/>
    <a:srgbClr val="99FFCC"/>
    <a:srgbClr val="FFCCFF"/>
    <a:srgbClr val="CAE8E1"/>
    <a:srgbClr val="99CC00"/>
    <a:srgbClr val="0D11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551" autoAdjust="0"/>
    <p:restoredTop sz="94548" autoAdjust="0"/>
  </p:normalViewPr>
  <p:slideViewPr>
    <p:cSldViewPr>
      <p:cViewPr>
        <p:scale>
          <a:sx n="75" d="100"/>
          <a:sy n="75" d="100"/>
        </p:scale>
        <p:origin x="-1224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082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8D7C30-FD63-44C8-9A27-43D2B5482594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21012153-4816-4CAE-BA71-90AEF9EEDEC0}">
      <dgm:prSet phldrT="[Szöveg]" custT="1"/>
      <dgm:spPr/>
      <dgm:t>
        <a:bodyPr/>
        <a:lstStyle/>
        <a:p>
          <a:r>
            <a:rPr lang="hu-HU" sz="4000" dirty="0" smtClean="0">
              <a:solidFill>
                <a:schemeClr val="bg1"/>
              </a:solidFill>
            </a:rPr>
            <a:t>Célkitűzések</a:t>
          </a:r>
          <a:endParaRPr lang="hu-HU" sz="4000" dirty="0">
            <a:solidFill>
              <a:schemeClr val="bg1"/>
            </a:solidFill>
          </a:endParaRPr>
        </a:p>
      </dgm:t>
    </dgm:pt>
    <dgm:pt modelId="{FEF903D4-2FDD-40D6-AE47-92A5CF18D614}" type="parTrans" cxnId="{96A50B8F-8802-4E32-B597-D291C8DC8BAB}">
      <dgm:prSet/>
      <dgm:spPr/>
      <dgm:t>
        <a:bodyPr/>
        <a:lstStyle/>
        <a:p>
          <a:endParaRPr lang="hu-HU"/>
        </a:p>
      </dgm:t>
    </dgm:pt>
    <dgm:pt modelId="{3B6E21F0-5EEE-47BD-9AE9-2C23327D4765}" type="sibTrans" cxnId="{96A50B8F-8802-4E32-B597-D291C8DC8BAB}">
      <dgm:prSet/>
      <dgm:spPr/>
      <dgm:t>
        <a:bodyPr/>
        <a:lstStyle/>
        <a:p>
          <a:endParaRPr lang="hu-HU"/>
        </a:p>
      </dgm:t>
    </dgm:pt>
    <dgm:pt modelId="{22201CC3-CFEC-4DF1-B8FB-D403C6F126AD}">
      <dgm:prSet phldrT="[Szöveg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hu-HU" sz="4000" dirty="0" smtClean="0">
              <a:solidFill>
                <a:schemeClr val="bg1"/>
              </a:solidFill>
            </a:rPr>
            <a:t>Főbb változások</a:t>
          </a:r>
          <a:endParaRPr lang="hu-HU" sz="4000" dirty="0">
            <a:solidFill>
              <a:schemeClr val="bg1"/>
            </a:solidFill>
          </a:endParaRPr>
        </a:p>
      </dgm:t>
    </dgm:pt>
    <dgm:pt modelId="{AB3B3A2E-279C-49A9-B9AC-0C70600EEEB2}" type="parTrans" cxnId="{19990375-8FE5-4443-B96E-9639BF192574}">
      <dgm:prSet/>
      <dgm:spPr/>
      <dgm:t>
        <a:bodyPr/>
        <a:lstStyle/>
        <a:p>
          <a:endParaRPr lang="hu-HU"/>
        </a:p>
      </dgm:t>
    </dgm:pt>
    <dgm:pt modelId="{4A47DE91-3B02-4D1C-A044-C476DEAE4117}" type="sibTrans" cxnId="{19990375-8FE5-4443-B96E-9639BF192574}">
      <dgm:prSet/>
      <dgm:spPr/>
      <dgm:t>
        <a:bodyPr/>
        <a:lstStyle/>
        <a:p>
          <a:endParaRPr lang="hu-HU"/>
        </a:p>
      </dgm:t>
    </dgm:pt>
    <dgm:pt modelId="{15302257-E88B-4183-ABE4-6007C9F032B6}">
      <dgm:prSet phldrT="[Szöveg]" custT="1"/>
      <dgm:spPr/>
      <dgm:t>
        <a:bodyPr anchor="t"/>
        <a:lstStyle/>
        <a:p>
          <a:pPr algn="l">
            <a:lnSpc>
              <a:spcPct val="100000"/>
            </a:lnSpc>
          </a:pPr>
          <a:r>
            <a:rPr lang="hu-HU" sz="1700" b="1" dirty="0" smtClean="0"/>
            <a:t>Munkahelyteremtés, </a:t>
          </a:r>
          <a:r>
            <a:rPr lang="hu-HU" sz="1700" dirty="0" smtClean="0"/>
            <a:t>vidéki munkahelyek megőrzése és fejlesztése (Munkaigényes ágazatok: kertészeti ágazatok, állattenyésztés, élelmiszeripar); </a:t>
          </a:r>
        </a:p>
        <a:p>
          <a:pPr algn="l">
            <a:lnSpc>
              <a:spcPct val="100000"/>
            </a:lnSpc>
          </a:pPr>
          <a:r>
            <a:rPr lang="hu-HU" sz="1700" b="1" dirty="0" smtClean="0"/>
            <a:t>Mikro-, kis- és középvállalkozások </a:t>
          </a:r>
          <a:r>
            <a:rPr lang="hu-HU" sz="1700" dirty="0" smtClean="0"/>
            <a:t>kiemelt fejlesztése, differenciált segítése;</a:t>
          </a:r>
        </a:p>
        <a:p>
          <a:pPr algn="l">
            <a:lnSpc>
              <a:spcPct val="100000"/>
            </a:lnSpc>
          </a:pPr>
          <a:r>
            <a:rPr lang="hu-HU" sz="1700" b="1" dirty="0" smtClean="0"/>
            <a:t>Versenyképesség</a:t>
          </a:r>
          <a:r>
            <a:rPr lang="hu-HU" sz="1700" dirty="0" smtClean="0"/>
            <a:t> javítása</a:t>
          </a:r>
        </a:p>
        <a:p>
          <a:pPr algn="l">
            <a:lnSpc>
              <a:spcPct val="100000"/>
            </a:lnSpc>
          </a:pPr>
          <a:r>
            <a:rPr lang="hu-HU" sz="1700" dirty="0" smtClean="0"/>
            <a:t>Termelési és  jövedelembiztonság; </a:t>
          </a:r>
        </a:p>
        <a:p>
          <a:pPr algn="l">
            <a:lnSpc>
              <a:spcPct val="100000"/>
            </a:lnSpc>
          </a:pPr>
          <a:r>
            <a:rPr lang="hu-HU" sz="1700" b="1" dirty="0" smtClean="0"/>
            <a:t>Környezetkímélő gazdálkodás </a:t>
          </a:r>
          <a:r>
            <a:rPr lang="hu-HU" sz="1700" dirty="0" smtClean="0"/>
            <a:t>= erőforrás-hatékonyság; klímavédelem - vidéki településeken helyi alapanyagok, szolgáltatások, megújuló erőforrások és együttműködések.</a:t>
          </a:r>
        </a:p>
        <a:p>
          <a:pPr algn="ctr">
            <a:lnSpc>
              <a:spcPct val="100000"/>
            </a:lnSpc>
          </a:pPr>
          <a:endParaRPr lang="hu-HU" sz="1700" dirty="0"/>
        </a:p>
      </dgm:t>
    </dgm:pt>
    <dgm:pt modelId="{DB2DFFF6-1E4B-4983-978E-052CC8038DBB}" type="parTrans" cxnId="{209D63AF-FAC4-4B98-AD9B-4CE1D79883D4}">
      <dgm:prSet/>
      <dgm:spPr/>
      <dgm:t>
        <a:bodyPr/>
        <a:lstStyle/>
        <a:p>
          <a:endParaRPr lang="hu-HU"/>
        </a:p>
      </dgm:t>
    </dgm:pt>
    <dgm:pt modelId="{D2A8FD8A-EF64-4AB1-9003-FFCED5D097D8}" type="sibTrans" cxnId="{209D63AF-FAC4-4B98-AD9B-4CE1D79883D4}">
      <dgm:prSet/>
      <dgm:spPr/>
      <dgm:t>
        <a:bodyPr/>
        <a:lstStyle/>
        <a:p>
          <a:endParaRPr lang="hu-HU"/>
        </a:p>
      </dgm:t>
    </dgm:pt>
    <dgm:pt modelId="{D0DFE7B5-8241-420F-B82B-45D49ED04AD0}">
      <dgm:prSet phldrT="[Szöveg]" custT="1"/>
      <dgm:spPr>
        <a:solidFill>
          <a:schemeClr val="accent6">
            <a:lumMod val="50000"/>
          </a:schemeClr>
        </a:solidFill>
      </dgm:spPr>
      <dgm:t>
        <a:bodyPr/>
        <a:lstStyle/>
        <a:p>
          <a:pPr algn="l"/>
          <a:r>
            <a:rPr lang="hu-HU" sz="1750" dirty="0" smtClean="0"/>
            <a:t>Új eljárásrend! Az egységes rendszerhez illeszkedő eljárásrend a VP végrehajtására </a:t>
          </a:r>
        </a:p>
        <a:p>
          <a:pPr algn="l"/>
          <a:r>
            <a:rPr lang="hu-HU" sz="1750" dirty="0" smtClean="0"/>
            <a:t>Egyszerűsítés</a:t>
          </a:r>
        </a:p>
        <a:p>
          <a:pPr algn="l"/>
          <a:r>
            <a:rPr lang="hu-HU" sz="1750" dirty="0" smtClean="0"/>
            <a:t>Egyszerűsített támogatás-típusok bevezetése (egyösszegű átalány, egységköltség, %-ban meghatározott átalányalapú finanszírozás)</a:t>
          </a:r>
        </a:p>
        <a:p>
          <a:pPr algn="l"/>
          <a:r>
            <a:rPr lang="hu-HU" sz="1750" dirty="0" smtClean="0"/>
            <a:t>Egyszerűsített elbírálás (adott összeghatárig a fejlesztések egyszerűsített követelményei és elbírálása)</a:t>
          </a:r>
        </a:p>
        <a:p>
          <a:pPr algn="l"/>
          <a:r>
            <a:rPr lang="hu-HU" sz="1750" dirty="0" smtClean="0"/>
            <a:t>Az előleg, saját teljesítés, természetbeni hozzájárulás</a:t>
          </a:r>
        </a:p>
        <a:p>
          <a:pPr algn="ctr"/>
          <a:endParaRPr lang="hu-HU" sz="1750" dirty="0"/>
        </a:p>
      </dgm:t>
    </dgm:pt>
    <dgm:pt modelId="{1C31E54C-4121-4EE6-B906-5EDC6FCE45BA}" type="parTrans" cxnId="{DBEFA999-2502-4D79-94D1-6BCCA2C2A75B}">
      <dgm:prSet/>
      <dgm:spPr/>
      <dgm:t>
        <a:bodyPr/>
        <a:lstStyle/>
        <a:p>
          <a:endParaRPr lang="hu-HU"/>
        </a:p>
      </dgm:t>
    </dgm:pt>
    <dgm:pt modelId="{D51390B0-EECD-4477-8B36-AE522A56AC09}" type="sibTrans" cxnId="{DBEFA999-2502-4D79-94D1-6BCCA2C2A75B}">
      <dgm:prSet/>
      <dgm:spPr/>
      <dgm:t>
        <a:bodyPr/>
        <a:lstStyle/>
        <a:p>
          <a:endParaRPr lang="hu-HU"/>
        </a:p>
      </dgm:t>
    </dgm:pt>
    <dgm:pt modelId="{3140E130-F26F-4B8A-AA48-E6E3E00386FC}">
      <dgm:prSet phldrT="[Szöveg]"/>
      <dgm:spPr/>
      <dgm:t>
        <a:bodyPr/>
        <a:lstStyle/>
        <a:p>
          <a:r>
            <a:rPr lang="hu-HU" dirty="0" smtClean="0"/>
            <a:t>Az előző ciklus tapasztalati miatt a Vidékfejlesztési Program 2014-2020</a:t>
          </a:r>
          <a:endParaRPr lang="hu-HU" dirty="0"/>
        </a:p>
      </dgm:t>
    </dgm:pt>
    <dgm:pt modelId="{CB1FC4A1-596F-4F96-9157-F2571ED320DF}" type="sibTrans" cxnId="{55E91212-404F-42EB-95E3-D2CE89E5F733}">
      <dgm:prSet/>
      <dgm:spPr/>
      <dgm:t>
        <a:bodyPr/>
        <a:lstStyle/>
        <a:p>
          <a:endParaRPr lang="hu-HU"/>
        </a:p>
      </dgm:t>
    </dgm:pt>
    <dgm:pt modelId="{DFE2BA1B-9C98-4B62-96B4-2DE97F5BC5CD}" type="parTrans" cxnId="{55E91212-404F-42EB-95E3-D2CE89E5F733}">
      <dgm:prSet/>
      <dgm:spPr/>
      <dgm:t>
        <a:bodyPr/>
        <a:lstStyle/>
        <a:p>
          <a:endParaRPr lang="hu-HU"/>
        </a:p>
      </dgm:t>
    </dgm:pt>
    <dgm:pt modelId="{AC6B4643-4A75-4E77-B600-6BFDB924D912}" type="pres">
      <dgm:prSet presAssocID="{748D7C30-FD63-44C8-9A27-43D2B548259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C592208C-02C7-4703-885A-D03EC4DFCD03}" type="pres">
      <dgm:prSet presAssocID="{748D7C30-FD63-44C8-9A27-43D2B5482594}" presName="matrix" presStyleCnt="0"/>
      <dgm:spPr/>
    </dgm:pt>
    <dgm:pt modelId="{4EBB846C-0151-4F32-8935-7064BC6D0303}" type="pres">
      <dgm:prSet presAssocID="{748D7C30-FD63-44C8-9A27-43D2B5482594}" presName="tile1" presStyleLbl="node1" presStyleIdx="0" presStyleCnt="4" custScaleY="38172"/>
      <dgm:spPr/>
      <dgm:t>
        <a:bodyPr/>
        <a:lstStyle/>
        <a:p>
          <a:endParaRPr lang="hu-HU"/>
        </a:p>
      </dgm:t>
    </dgm:pt>
    <dgm:pt modelId="{F1297B8E-D1DA-4CEF-8884-C0D8804676EB}" type="pres">
      <dgm:prSet presAssocID="{748D7C30-FD63-44C8-9A27-43D2B548259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8A49F8C-1F4F-4B27-A8C4-7779254191AE}" type="pres">
      <dgm:prSet presAssocID="{748D7C30-FD63-44C8-9A27-43D2B5482594}" presName="tile2" presStyleLbl="node1" presStyleIdx="1" presStyleCnt="4" custScaleY="38172"/>
      <dgm:spPr/>
      <dgm:t>
        <a:bodyPr/>
        <a:lstStyle/>
        <a:p>
          <a:endParaRPr lang="hu-HU"/>
        </a:p>
      </dgm:t>
    </dgm:pt>
    <dgm:pt modelId="{32BC3F30-EA3F-448F-9FE1-197AFAB1A8DB}" type="pres">
      <dgm:prSet presAssocID="{748D7C30-FD63-44C8-9A27-43D2B548259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9EEA923-BCAB-415A-9192-97A29A03FBE6}" type="pres">
      <dgm:prSet presAssocID="{748D7C30-FD63-44C8-9A27-43D2B5482594}" presName="tile3" presStyleLbl="node1" presStyleIdx="2" presStyleCnt="4" custScaleY="192448"/>
      <dgm:spPr/>
      <dgm:t>
        <a:bodyPr/>
        <a:lstStyle/>
        <a:p>
          <a:endParaRPr lang="hu-HU"/>
        </a:p>
      </dgm:t>
    </dgm:pt>
    <dgm:pt modelId="{8C1D503B-F25A-4236-8109-9CB5F51042F9}" type="pres">
      <dgm:prSet presAssocID="{748D7C30-FD63-44C8-9A27-43D2B548259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34D5BC2-B6F7-4AAE-B758-6EE83AD8D94F}" type="pres">
      <dgm:prSet presAssocID="{748D7C30-FD63-44C8-9A27-43D2B5482594}" presName="tile4" presStyleLbl="node1" presStyleIdx="3" presStyleCnt="4" custScaleY="192862"/>
      <dgm:spPr/>
      <dgm:t>
        <a:bodyPr/>
        <a:lstStyle/>
        <a:p>
          <a:endParaRPr lang="hu-HU"/>
        </a:p>
      </dgm:t>
    </dgm:pt>
    <dgm:pt modelId="{05D88016-3055-4AC5-8C1C-EBD450FAADD1}" type="pres">
      <dgm:prSet presAssocID="{748D7C30-FD63-44C8-9A27-43D2B548259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2EB869F-5679-4DEC-A1C2-24BE890DBF52}" type="pres">
      <dgm:prSet presAssocID="{748D7C30-FD63-44C8-9A27-43D2B5482594}" presName="centerTile" presStyleLbl="fgShp" presStyleIdx="0" presStyleCnt="1" custScaleX="255174" custScaleY="67144" custLinFactY="-6428" custLinFactNeighborX="1150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hu-HU"/>
        </a:p>
      </dgm:t>
    </dgm:pt>
  </dgm:ptLst>
  <dgm:cxnLst>
    <dgm:cxn modelId="{209D63AF-FAC4-4B98-AD9B-4CE1D79883D4}" srcId="{3140E130-F26F-4B8A-AA48-E6E3E00386FC}" destId="{15302257-E88B-4183-ABE4-6007C9F032B6}" srcOrd="2" destOrd="0" parTransId="{DB2DFFF6-1E4B-4983-978E-052CC8038DBB}" sibTransId="{D2A8FD8A-EF64-4AB1-9003-FFCED5D097D8}"/>
    <dgm:cxn modelId="{19990375-8FE5-4443-B96E-9639BF192574}" srcId="{3140E130-F26F-4B8A-AA48-E6E3E00386FC}" destId="{22201CC3-CFEC-4DF1-B8FB-D403C6F126AD}" srcOrd="1" destOrd="0" parTransId="{AB3B3A2E-279C-49A9-B9AC-0C70600EEEB2}" sibTransId="{4A47DE91-3B02-4D1C-A044-C476DEAE4117}"/>
    <dgm:cxn modelId="{DBEFA999-2502-4D79-94D1-6BCCA2C2A75B}" srcId="{3140E130-F26F-4B8A-AA48-E6E3E00386FC}" destId="{D0DFE7B5-8241-420F-B82B-45D49ED04AD0}" srcOrd="3" destOrd="0" parTransId="{1C31E54C-4121-4EE6-B906-5EDC6FCE45BA}" sibTransId="{D51390B0-EECD-4477-8B36-AE522A56AC09}"/>
    <dgm:cxn modelId="{96A50B8F-8802-4E32-B597-D291C8DC8BAB}" srcId="{3140E130-F26F-4B8A-AA48-E6E3E00386FC}" destId="{21012153-4816-4CAE-BA71-90AEF9EEDEC0}" srcOrd="0" destOrd="0" parTransId="{FEF903D4-2FDD-40D6-AE47-92A5CF18D614}" sibTransId="{3B6E21F0-5EEE-47BD-9AE9-2C23327D4765}"/>
    <dgm:cxn modelId="{608A2252-D504-4282-A9AE-4B2E6BCEBCBB}" type="presOf" srcId="{D0DFE7B5-8241-420F-B82B-45D49ED04AD0}" destId="{05D88016-3055-4AC5-8C1C-EBD450FAADD1}" srcOrd="1" destOrd="0" presId="urn:microsoft.com/office/officeart/2005/8/layout/matrix1"/>
    <dgm:cxn modelId="{4E387A63-F1A2-41E2-94C2-B2B643166C6B}" type="presOf" srcId="{3140E130-F26F-4B8A-AA48-E6E3E00386FC}" destId="{B2EB869F-5679-4DEC-A1C2-24BE890DBF52}" srcOrd="0" destOrd="0" presId="urn:microsoft.com/office/officeart/2005/8/layout/matrix1"/>
    <dgm:cxn modelId="{55E91212-404F-42EB-95E3-D2CE89E5F733}" srcId="{748D7C30-FD63-44C8-9A27-43D2B5482594}" destId="{3140E130-F26F-4B8A-AA48-E6E3E00386FC}" srcOrd="0" destOrd="0" parTransId="{DFE2BA1B-9C98-4B62-96B4-2DE97F5BC5CD}" sibTransId="{CB1FC4A1-596F-4F96-9157-F2571ED320DF}"/>
    <dgm:cxn modelId="{C2C59BE9-C154-4FA2-B439-773619C5C468}" type="presOf" srcId="{22201CC3-CFEC-4DF1-B8FB-D403C6F126AD}" destId="{38A49F8C-1F4F-4B27-A8C4-7779254191AE}" srcOrd="0" destOrd="0" presId="urn:microsoft.com/office/officeart/2005/8/layout/matrix1"/>
    <dgm:cxn modelId="{49177F7A-21E2-411C-AE50-381B953F5BE6}" type="presOf" srcId="{21012153-4816-4CAE-BA71-90AEF9EEDEC0}" destId="{4EBB846C-0151-4F32-8935-7064BC6D0303}" srcOrd="0" destOrd="0" presId="urn:microsoft.com/office/officeart/2005/8/layout/matrix1"/>
    <dgm:cxn modelId="{A2841F29-D1CC-4978-996C-071E0539987A}" type="presOf" srcId="{15302257-E88B-4183-ABE4-6007C9F032B6}" destId="{8C1D503B-F25A-4236-8109-9CB5F51042F9}" srcOrd="1" destOrd="0" presId="urn:microsoft.com/office/officeart/2005/8/layout/matrix1"/>
    <dgm:cxn modelId="{10C94AE8-894B-4C89-820D-1F42B10C8A6E}" type="presOf" srcId="{D0DFE7B5-8241-420F-B82B-45D49ED04AD0}" destId="{034D5BC2-B6F7-4AAE-B758-6EE83AD8D94F}" srcOrd="0" destOrd="0" presId="urn:microsoft.com/office/officeart/2005/8/layout/matrix1"/>
    <dgm:cxn modelId="{B63680EF-F8F6-49EA-8732-B972D7E5D005}" type="presOf" srcId="{748D7C30-FD63-44C8-9A27-43D2B5482594}" destId="{AC6B4643-4A75-4E77-B600-6BFDB924D912}" srcOrd="0" destOrd="0" presId="urn:microsoft.com/office/officeart/2005/8/layout/matrix1"/>
    <dgm:cxn modelId="{6BB8AA44-3440-4DB4-964C-752A5B6770E0}" type="presOf" srcId="{21012153-4816-4CAE-BA71-90AEF9EEDEC0}" destId="{F1297B8E-D1DA-4CEF-8884-C0D8804676EB}" srcOrd="1" destOrd="0" presId="urn:microsoft.com/office/officeart/2005/8/layout/matrix1"/>
    <dgm:cxn modelId="{F7EBA0EA-5E89-4BD6-9CA1-A4197ABE0F62}" type="presOf" srcId="{22201CC3-CFEC-4DF1-B8FB-D403C6F126AD}" destId="{32BC3F30-EA3F-448F-9FE1-197AFAB1A8DB}" srcOrd="1" destOrd="0" presId="urn:microsoft.com/office/officeart/2005/8/layout/matrix1"/>
    <dgm:cxn modelId="{D20AE5CD-6DD0-4650-816E-3F4AB29143A9}" type="presOf" srcId="{15302257-E88B-4183-ABE4-6007C9F032B6}" destId="{19EEA923-BCAB-415A-9192-97A29A03FBE6}" srcOrd="0" destOrd="0" presId="urn:microsoft.com/office/officeart/2005/8/layout/matrix1"/>
    <dgm:cxn modelId="{347BC4BE-93F1-41E7-9414-F076C36756B5}" type="presParOf" srcId="{AC6B4643-4A75-4E77-B600-6BFDB924D912}" destId="{C592208C-02C7-4703-885A-D03EC4DFCD03}" srcOrd="0" destOrd="0" presId="urn:microsoft.com/office/officeart/2005/8/layout/matrix1"/>
    <dgm:cxn modelId="{1865874C-C623-4FA7-9DF5-04109AD6423E}" type="presParOf" srcId="{C592208C-02C7-4703-885A-D03EC4DFCD03}" destId="{4EBB846C-0151-4F32-8935-7064BC6D0303}" srcOrd="0" destOrd="0" presId="urn:microsoft.com/office/officeart/2005/8/layout/matrix1"/>
    <dgm:cxn modelId="{46494FA5-33E1-4277-AAF3-A000A1ED30C1}" type="presParOf" srcId="{C592208C-02C7-4703-885A-D03EC4DFCD03}" destId="{F1297B8E-D1DA-4CEF-8884-C0D8804676EB}" srcOrd="1" destOrd="0" presId="urn:microsoft.com/office/officeart/2005/8/layout/matrix1"/>
    <dgm:cxn modelId="{0A9AE645-0EFD-4244-B223-03E8133BB26B}" type="presParOf" srcId="{C592208C-02C7-4703-885A-D03EC4DFCD03}" destId="{38A49F8C-1F4F-4B27-A8C4-7779254191AE}" srcOrd="2" destOrd="0" presId="urn:microsoft.com/office/officeart/2005/8/layout/matrix1"/>
    <dgm:cxn modelId="{D79CAB5C-84EF-4518-AD87-ECCD23DA5FAC}" type="presParOf" srcId="{C592208C-02C7-4703-885A-D03EC4DFCD03}" destId="{32BC3F30-EA3F-448F-9FE1-197AFAB1A8DB}" srcOrd="3" destOrd="0" presId="urn:microsoft.com/office/officeart/2005/8/layout/matrix1"/>
    <dgm:cxn modelId="{3EBAB86D-B11F-4659-BEDD-C079EBDD9476}" type="presParOf" srcId="{C592208C-02C7-4703-885A-D03EC4DFCD03}" destId="{19EEA923-BCAB-415A-9192-97A29A03FBE6}" srcOrd="4" destOrd="0" presId="urn:microsoft.com/office/officeart/2005/8/layout/matrix1"/>
    <dgm:cxn modelId="{75AAB970-1C4D-415E-A710-2B1E363313D8}" type="presParOf" srcId="{C592208C-02C7-4703-885A-D03EC4DFCD03}" destId="{8C1D503B-F25A-4236-8109-9CB5F51042F9}" srcOrd="5" destOrd="0" presId="urn:microsoft.com/office/officeart/2005/8/layout/matrix1"/>
    <dgm:cxn modelId="{24D5AEF6-49FF-44DE-AEE7-976BC8CAB3E4}" type="presParOf" srcId="{C592208C-02C7-4703-885A-D03EC4DFCD03}" destId="{034D5BC2-B6F7-4AAE-B758-6EE83AD8D94F}" srcOrd="6" destOrd="0" presId="urn:microsoft.com/office/officeart/2005/8/layout/matrix1"/>
    <dgm:cxn modelId="{9A6A63AC-047F-42E8-BDAB-C2540111EA69}" type="presParOf" srcId="{C592208C-02C7-4703-885A-D03EC4DFCD03}" destId="{05D88016-3055-4AC5-8C1C-EBD450FAADD1}" srcOrd="7" destOrd="0" presId="urn:microsoft.com/office/officeart/2005/8/layout/matrix1"/>
    <dgm:cxn modelId="{21A2C7E7-604F-454E-B403-6C0470C02F24}" type="presParOf" srcId="{AC6B4643-4A75-4E77-B600-6BFDB924D912}" destId="{B2EB869F-5679-4DEC-A1C2-24BE890DBF5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12CC37-CC32-4E40-AEF0-92F0D1722B59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B5C8F30F-3ECC-4B66-B987-6DA9766164EF}">
      <dgm:prSet phldrT="[Szöveg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altLang="hu-HU" sz="1600" b="1" u="sng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Támogatási keret:</a:t>
          </a:r>
        </a:p>
        <a:p>
          <a:r>
            <a:rPr lang="hu-HU" altLang="hu-HU" sz="14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5,6 Mrd Ft</a:t>
          </a:r>
          <a:endParaRPr lang="hu-HU" altLang="hu-HU" sz="1400" b="1" u="sng" dirty="0" smtClean="0">
            <a:solidFill>
              <a:schemeClr val="tx1"/>
            </a:solidFill>
            <a:latin typeface="+mj-lt"/>
            <a:ea typeface="+mn-ea"/>
            <a:cs typeface="Times New Roman" pitchFamily="18" charset="0"/>
          </a:endParaRPr>
        </a:p>
      </dgm:t>
    </dgm:pt>
    <dgm:pt modelId="{546687E2-8F4B-4A7F-B714-499463AADEDB}" type="parTrans" cxnId="{E709E171-628C-40E9-BF2E-66D868A5EA7F}">
      <dgm:prSet/>
      <dgm:spPr/>
      <dgm:t>
        <a:bodyPr/>
        <a:lstStyle/>
        <a:p>
          <a:endParaRPr lang="hu-HU"/>
        </a:p>
      </dgm:t>
    </dgm:pt>
    <dgm:pt modelId="{CEE9692C-B55D-4439-95CD-7542638B6EDE}" type="sibTrans" cxnId="{E709E171-628C-40E9-BF2E-66D868A5EA7F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hu-HU"/>
        </a:p>
      </dgm:t>
    </dgm:pt>
    <dgm:pt modelId="{EE7FD045-D0EE-413E-A923-87A84C356AC7}">
      <dgm:prSet phldrT="[Szöveg]" custT="1"/>
      <dgm:spPr/>
      <dgm:t>
        <a:bodyPr/>
        <a:lstStyle/>
        <a:p>
          <a:pPr algn="ctr"/>
          <a:r>
            <a:rPr lang="hu-HU" altLang="hu-HU" sz="1600" b="1" u="sng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Támogatási kérelmek benyújtásának első szakasza:</a:t>
          </a:r>
          <a:endParaRPr lang="hu-HU" sz="1600" b="0" dirty="0">
            <a:solidFill>
              <a:schemeClr val="accent2">
                <a:lumMod val="75000"/>
              </a:schemeClr>
            </a:solidFill>
            <a:latin typeface="+mj-lt"/>
          </a:endParaRPr>
        </a:p>
      </dgm:t>
    </dgm:pt>
    <dgm:pt modelId="{8F3151E8-2C5E-4BB5-B01B-596AF2EFDF88}" type="parTrans" cxnId="{185F6A02-4AFE-4A72-9589-CE84CE6382E3}">
      <dgm:prSet/>
      <dgm:spPr/>
      <dgm:t>
        <a:bodyPr/>
        <a:lstStyle/>
        <a:p>
          <a:endParaRPr lang="hu-HU"/>
        </a:p>
      </dgm:t>
    </dgm:pt>
    <dgm:pt modelId="{3482757A-07D8-441F-A383-DE52E0E021AA}" type="sibTrans" cxnId="{185F6A02-4AFE-4A72-9589-CE84CE6382E3}">
      <dgm:prSet/>
      <dgm:spPr/>
      <dgm:t>
        <a:bodyPr/>
        <a:lstStyle/>
        <a:p>
          <a:endParaRPr lang="hu-HU"/>
        </a:p>
      </dgm:t>
    </dgm:pt>
    <dgm:pt modelId="{9E0CD2B1-E3AC-4675-81EE-72FC873ABFD1}">
      <dgm:prSet phldrT="[Szöveg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hu-HU" altLang="hu-HU" sz="1600" b="1" u="sng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Támogatási intenzitás:</a:t>
          </a:r>
        </a:p>
        <a:p>
          <a:pPr algn="ctr"/>
          <a:r>
            <a:rPr lang="hu-HU" altLang="hu-HU" sz="14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50% (Pest megye: 40%, fiatal gazda és kollektív beruházás: +10%)</a:t>
          </a:r>
          <a:endParaRPr lang="hu-HU" sz="1400" b="0" dirty="0">
            <a:solidFill>
              <a:schemeClr val="tx1"/>
            </a:solidFill>
            <a:latin typeface="+mj-lt"/>
          </a:endParaRPr>
        </a:p>
      </dgm:t>
    </dgm:pt>
    <dgm:pt modelId="{72D4F30B-2879-4969-9EFD-E430495C81AF}" type="parTrans" cxnId="{72E91038-3E68-4D08-8EB8-C4CBABD950AA}">
      <dgm:prSet/>
      <dgm:spPr/>
      <dgm:t>
        <a:bodyPr/>
        <a:lstStyle/>
        <a:p>
          <a:endParaRPr lang="hu-HU"/>
        </a:p>
      </dgm:t>
    </dgm:pt>
    <dgm:pt modelId="{09A167C8-80E0-45E6-8496-0412D7841E47}" type="sibTrans" cxnId="{72E91038-3E68-4D08-8EB8-C4CBABD950AA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hu-HU"/>
        </a:p>
      </dgm:t>
    </dgm:pt>
    <dgm:pt modelId="{4B18DD70-ADF6-4905-ABF3-1B7718CDFD6D}">
      <dgm:prSet phldrT="[Szöveg]" custT="1"/>
      <dgm:spPr/>
      <dgm:t>
        <a:bodyPr/>
        <a:lstStyle/>
        <a:p>
          <a:pPr algn="l"/>
          <a:r>
            <a:rPr lang="hu-HU" altLang="hu-HU" sz="1600" b="1" u="sng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Jogosultak:</a:t>
          </a:r>
          <a:endParaRPr lang="hu-HU" sz="1600" b="1" dirty="0">
            <a:solidFill>
              <a:schemeClr val="accent2">
                <a:lumMod val="75000"/>
              </a:schemeClr>
            </a:solidFill>
            <a:latin typeface="+mj-lt"/>
          </a:endParaRPr>
        </a:p>
      </dgm:t>
    </dgm:pt>
    <dgm:pt modelId="{25AA6869-1F34-4306-B76B-A76E3FE436B3}" type="parTrans" cxnId="{1FD40F59-134D-447E-A13A-706377528EF5}">
      <dgm:prSet/>
      <dgm:spPr/>
      <dgm:t>
        <a:bodyPr/>
        <a:lstStyle/>
        <a:p>
          <a:endParaRPr lang="hu-HU"/>
        </a:p>
      </dgm:t>
    </dgm:pt>
    <dgm:pt modelId="{FFA7D623-2A47-4B8E-945F-04A4664E9A7F}" type="sibTrans" cxnId="{1FD40F59-134D-447E-A13A-706377528EF5}">
      <dgm:prSet/>
      <dgm:spPr/>
      <dgm:t>
        <a:bodyPr/>
        <a:lstStyle/>
        <a:p>
          <a:endParaRPr lang="hu-HU"/>
        </a:p>
      </dgm:t>
    </dgm:pt>
    <dgm:pt modelId="{A90AFBC9-34D3-468D-A1B6-54A2BCC55FBE}">
      <dgm:prSet phldrT="[Szöveg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altLang="hu-HU" sz="1600" b="1" u="sng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Max. támogatási összeg:</a:t>
          </a:r>
        </a:p>
        <a:p>
          <a:r>
            <a:rPr lang="hu-HU" altLang="hu-HU" sz="14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50 millió Ft (közös beruházás: 100 millió Ft)</a:t>
          </a:r>
          <a:endParaRPr lang="hu-HU" sz="1400" dirty="0">
            <a:solidFill>
              <a:schemeClr val="tx1"/>
            </a:solidFill>
            <a:latin typeface="+mj-lt"/>
          </a:endParaRPr>
        </a:p>
      </dgm:t>
    </dgm:pt>
    <dgm:pt modelId="{46C815A6-525D-41F5-8706-322C1270FED0}" type="parTrans" cxnId="{F9239371-7F94-453B-AB16-48B6796A34C8}">
      <dgm:prSet/>
      <dgm:spPr/>
      <dgm:t>
        <a:bodyPr/>
        <a:lstStyle/>
        <a:p>
          <a:endParaRPr lang="hu-HU"/>
        </a:p>
      </dgm:t>
    </dgm:pt>
    <dgm:pt modelId="{161F2B33-A0F8-410E-84DC-31CF8AC7CC91}" type="sibTrans" cxnId="{F9239371-7F94-453B-AB16-48B6796A34C8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hu-HU"/>
        </a:p>
      </dgm:t>
    </dgm:pt>
    <dgm:pt modelId="{FE5C786B-1149-4450-94AD-CA8AFF900DBA}">
      <dgm:prSet phldrT="[Szöveg]" custT="1"/>
      <dgm:spPr/>
      <dgm:t>
        <a:bodyPr/>
        <a:lstStyle/>
        <a:p>
          <a:pPr algn="ctr"/>
          <a:r>
            <a:rPr lang="hu-HU" altLang="hu-HU" sz="1600" b="1" u="sng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Felhívás megjelenése: </a:t>
          </a:r>
        </a:p>
        <a:p>
          <a:pPr algn="ctr"/>
          <a:r>
            <a:rPr lang="hu-HU" altLang="hu-HU" sz="17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2015. 11. 20.</a:t>
          </a:r>
        </a:p>
        <a:p>
          <a:pPr algn="ctr"/>
          <a:r>
            <a:rPr lang="hu-HU" altLang="hu-HU" sz="17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módosítás: 2016.01.08.</a:t>
          </a:r>
          <a:endParaRPr lang="hu-HU" sz="1700" b="0" dirty="0">
            <a:latin typeface="+mj-lt"/>
          </a:endParaRPr>
        </a:p>
      </dgm:t>
    </dgm:pt>
    <dgm:pt modelId="{8CDB13CE-9AF2-44E3-87A6-F0AB8E71CD88}" type="parTrans" cxnId="{4C8EE9B9-1230-43E7-8D8C-E7261259E45C}">
      <dgm:prSet/>
      <dgm:spPr/>
      <dgm:t>
        <a:bodyPr/>
        <a:lstStyle/>
        <a:p>
          <a:endParaRPr lang="hu-HU"/>
        </a:p>
      </dgm:t>
    </dgm:pt>
    <dgm:pt modelId="{131EE6BD-87D1-4D7D-83F9-CA81EEA4834C}" type="sibTrans" cxnId="{4C8EE9B9-1230-43E7-8D8C-E7261259E45C}">
      <dgm:prSet/>
      <dgm:spPr/>
      <dgm:t>
        <a:bodyPr/>
        <a:lstStyle/>
        <a:p>
          <a:endParaRPr lang="hu-HU"/>
        </a:p>
      </dgm:t>
    </dgm:pt>
    <dgm:pt modelId="{57C91668-232D-49FF-96C3-FACB42AB1DE3}">
      <dgm:prSet custT="1"/>
      <dgm:spPr/>
      <dgm:t>
        <a:bodyPr/>
        <a:lstStyle/>
        <a:p>
          <a:pPr algn="ctr"/>
          <a:r>
            <a:rPr lang="hu-HU" altLang="hu-HU" sz="17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2016. 01. 11. – 2016. 02. 12.</a:t>
          </a:r>
          <a:endParaRPr lang="hu-HU" sz="1700" b="0" dirty="0">
            <a:solidFill>
              <a:schemeClr val="tx1"/>
            </a:solidFill>
            <a:latin typeface="+mj-lt"/>
          </a:endParaRPr>
        </a:p>
      </dgm:t>
    </dgm:pt>
    <dgm:pt modelId="{7227B37C-D094-44A7-AFF1-5DBBCDFDAE78}" type="parTrans" cxnId="{F3055065-090D-4479-A199-D268749E7FDD}">
      <dgm:prSet/>
      <dgm:spPr/>
      <dgm:t>
        <a:bodyPr/>
        <a:lstStyle/>
        <a:p>
          <a:endParaRPr lang="hu-HU"/>
        </a:p>
      </dgm:t>
    </dgm:pt>
    <dgm:pt modelId="{C434E217-32AF-4925-887C-90C5A0CCFD87}" type="sibTrans" cxnId="{F3055065-090D-4479-A199-D268749E7FDD}">
      <dgm:prSet/>
      <dgm:spPr/>
      <dgm:t>
        <a:bodyPr/>
        <a:lstStyle/>
        <a:p>
          <a:endParaRPr lang="hu-HU"/>
        </a:p>
      </dgm:t>
    </dgm:pt>
    <dgm:pt modelId="{0B2A46A4-3578-4D3D-A2AB-1D8FC4D6F997}">
      <dgm:prSet custT="1"/>
      <dgm:spPr/>
      <dgm:t>
        <a:bodyPr/>
        <a:lstStyle/>
        <a:p>
          <a:pPr algn="l"/>
          <a:r>
            <a:rPr lang="hu-HU" altLang="hu-HU" sz="16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Legalább 6000 STÉ-vel rendelkező mg-i termelők (+ legalább 50% mg-i tevékenységből származó árbevétel)</a:t>
          </a:r>
          <a:endParaRPr lang="hu-HU" sz="1600" dirty="0">
            <a:solidFill>
              <a:schemeClr val="tx1"/>
            </a:solidFill>
            <a:latin typeface="+mj-lt"/>
          </a:endParaRPr>
        </a:p>
      </dgm:t>
    </dgm:pt>
    <dgm:pt modelId="{9B780C9A-4E84-4623-89BE-D9BEA0C79527}" type="parTrans" cxnId="{061D9244-63C6-48CA-9FE1-4C18B3CD3C59}">
      <dgm:prSet/>
      <dgm:spPr/>
      <dgm:t>
        <a:bodyPr/>
        <a:lstStyle/>
        <a:p>
          <a:endParaRPr lang="hu-HU"/>
        </a:p>
      </dgm:t>
    </dgm:pt>
    <dgm:pt modelId="{21B13490-612A-4F23-8E70-845550789885}" type="sibTrans" cxnId="{061D9244-63C6-48CA-9FE1-4C18B3CD3C59}">
      <dgm:prSet/>
      <dgm:spPr/>
      <dgm:t>
        <a:bodyPr/>
        <a:lstStyle/>
        <a:p>
          <a:endParaRPr lang="hu-HU"/>
        </a:p>
      </dgm:t>
    </dgm:pt>
    <dgm:pt modelId="{27DA86C9-CFE7-462F-8C82-6427F4ECCC7A}" type="pres">
      <dgm:prSet presAssocID="{5812CC37-CC32-4E40-AEF0-92F0D1722B59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hu-HU"/>
        </a:p>
      </dgm:t>
    </dgm:pt>
    <dgm:pt modelId="{9B44B0DF-7B06-4AB4-988A-DC865977C56C}" type="pres">
      <dgm:prSet presAssocID="{B5C8F30F-3ECC-4B66-B987-6DA9766164EF}" presName="composite" presStyleCnt="0"/>
      <dgm:spPr/>
    </dgm:pt>
    <dgm:pt modelId="{1B381727-0FE1-4669-9B4F-335F3DEA6B5F}" type="pres">
      <dgm:prSet presAssocID="{B5C8F30F-3ECC-4B66-B987-6DA9766164EF}" presName="Parent1" presStyleLbl="node1" presStyleIdx="0" presStyleCnt="6" custScaleX="294787" custScaleY="160946" custLinFactNeighborX="21728" custLinFactNeighborY="451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1BDF0AE-823A-4F3B-87A2-EEA6A47B12CE}" type="pres">
      <dgm:prSet presAssocID="{B5C8F30F-3ECC-4B66-B987-6DA9766164EF}" presName="Childtext1" presStyleLbl="revTx" presStyleIdx="0" presStyleCnt="3" custScaleX="210794" custScaleY="126139" custLinFactX="65906" custLinFactNeighborX="100000" custLinFactNeighborY="-174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7F3C430-C38E-4166-B711-5987F93F456A}" type="pres">
      <dgm:prSet presAssocID="{B5C8F30F-3ECC-4B66-B987-6DA9766164EF}" presName="BalanceSpacing" presStyleCnt="0"/>
      <dgm:spPr/>
    </dgm:pt>
    <dgm:pt modelId="{A00CA5CB-147B-49FE-B9B4-1054E000C2F1}" type="pres">
      <dgm:prSet presAssocID="{B5C8F30F-3ECC-4B66-B987-6DA9766164EF}" presName="BalanceSpacing1" presStyleCnt="0"/>
      <dgm:spPr/>
    </dgm:pt>
    <dgm:pt modelId="{40C9185B-660D-46EC-A0FE-0EB8F2DCE0D0}" type="pres">
      <dgm:prSet presAssocID="{CEE9692C-B55D-4439-95CD-7542638B6EDE}" presName="Accent1Text" presStyleLbl="node1" presStyleIdx="1" presStyleCnt="6" custLinFactNeighborX="-14133" custLinFactNeighborY="4633"/>
      <dgm:spPr/>
      <dgm:t>
        <a:bodyPr/>
        <a:lstStyle/>
        <a:p>
          <a:endParaRPr lang="hu-HU"/>
        </a:p>
      </dgm:t>
    </dgm:pt>
    <dgm:pt modelId="{6C4BE685-D9EC-449B-A71E-16301B48881C}" type="pres">
      <dgm:prSet presAssocID="{CEE9692C-B55D-4439-95CD-7542638B6EDE}" presName="spaceBetweenRectangles" presStyleCnt="0"/>
      <dgm:spPr/>
    </dgm:pt>
    <dgm:pt modelId="{E7D6587C-D243-4B80-8026-BFD4BE426AD5}" type="pres">
      <dgm:prSet presAssocID="{9E0CD2B1-E3AC-4675-81EE-72FC873ABFD1}" presName="composite" presStyleCnt="0"/>
      <dgm:spPr/>
    </dgm:pt>
    <dgm:pt modelId="{BFF643F1-32BC-4399-85EF-AC820C292CF1}" type="pres">
      <dgm:prSet presAssocID="{9E0CD2B1-E3AC-4675-81EE-72FC873ABFD1}" presName="Parent1" presStyleLbl="node1" presStyleIdx="2" presStyleCnt="6" custScaleX="278675" custScaleY="166038" custLinFactNeighborX="-33264" custLinFactNeighborY="-2932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3CAD661-2F89-47ED-9284-CD1D720CCC78}" type="pres">
      <dgm:prSet presAssocID="{9E0CD2B1-E3AC-4675-81EE-72FC873ABFD1}" presName="Childtext1" presStyleLbl="revTx" presStyleIdx="1" presStyleCnt="3" custScaleX="228204" custScaleY="252675" custLinFactX="-68489" custLinFactNeighborX="-100000" custLinFactNeighborY="-176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21B550D-3A32-447A-82B4-F9E59818B0EF}" type="pres">
      <dgm:prSet presAssocID="{9E0CD2B1-E3AC-4675-81EE-72FC873ABFD1}" presName="BalanceSpacing" presStyleCnt="0"/>
      <dgm:spPr/>
    </dgm:pt>
    <dgm:pt modelId="{DD274C82-0F54-43F6-8D3B-CFF0DB474EF0}" type="pres">
      <dgm:prSet presAssocID="{9E0CD2B1-E3AC-4675-81EE-72FC873ABFD1}" presName="BalanceSpacing1" presStyleCnt="0"/>
      <dgm:spPr/>
    </dgm:pt>
    <dgm:pt modelId="{78A60E00-D02A-4D03-8F8D-9D88C8F9F085}" type="pres">
      <dgm:prSet presAssocID="{09A167C8-80E0-45E6-8496-0412D7841E47}" presName="Accent1Text" presStyleLbl="node1" presStyleIdx="3" presStyleCnt="6" custLinFactNeighborX="4557" custLinFactNeighborY="-29917"/>
      <dgm:spPr/>
      <dgm:t>
        <a:bodyPr/>
        <a:lstStyle/>
        <a:p>
          <a:endParaRPr lang="hu-HU"/>
        </a:p>
      </dgm:t>
    </dgm:pt>
    <dgm:pt modelId="{43D14373-E3C6-4324-8B40-97F5A003DB1C}" type="pres">
      <dgm:prSet presAssocID="{09A167C8-80E0-45E6-8496-0412D7841E47}" presName="spaceBetweenRectangles" presStyleCnt="0"/>
      <dgm:spPr/>
    </dgm:pt>
    <dgm:pt modelId="{2AFB1086-E588-4194-8287-A333C3E37067}" type="pres">
      <dgm:prSet presAssocID="{A90AFBC9-34D3-468D-A1B6-54A2BCC55FBE}" presName="composite" presStyleCnt="0"/>
      <dgm:spPr/>
    </dgm:pt>
    <dgm:pt modelId="{8AA150DB-13EF-4774-B09A-B46E80DFC381}" type="pres">
      <dgm:prSet presAssocID="{A90AFBC9-34D3-468D-A1B6-54A2BCC55FBE}" presName="Parent1" presStyleLbl="node1" presStyleIdx="4" presStyleCnt="6" custScaleX="377965" custScaleY="171165" custLinFactX="-61941" custLinFactNeighborX="-100000" custLinFactNeighborY="-5306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3C78F0B-085C-4F3B-9C87-19A9281A930A}" type="pres">
      <dgm:prSet presAssocID="{A90AFBC9-34D3-468D-A1B6-54A2BCC55FBE}" presName="Childtext1" presStyleLbl="revTx" presStyleIdx="2" presStyleCnt="3" custScaleX="193125" custScaleY="139380" custLinFactX="-126467" custLinFactY="-268116" custLinFactNeighborX="-200000" custLinFactNeighborY="-3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9F70F49-6CDB-4C92-8DAB-8679EF990F55}" type="pres">
      <dgm:prSet presAssocID="{A90AFBC9-34D3-468D-A1B6-54A2BCC55FBE}" presName="BalanceSpacing" presStyleCnt="0"/>
      <dgm:spPr/>
    </dgm:pt>
    <dgm:pt modelId="{6D1A1D6E-52CB-4CC7-A426-D71C75090DE0}" type="pres">
      <dgm:prSet presAssocID="{A90AFBC9-34D3-468D-A1B6-54A2BCC55FBE}" presName="BalanceSpacing1" presStyleCnt="0"/>
      <dgm:spPr/>
    </dgm:pt>
    <dgm:pt modelId="{2F1AD1D2-01D4-4697-B6ED-1A406E25D7F5}" type="pres">
      <dgm:prSet presAssocID="{161F2B33-A0F8-410E-84DC-31CF8AC7CC91}" presName="Accent1Text" presStyleLbl="node1" presStyleIdx="5" presStyleCnt="6" custLinFactX="-100000" custLinFactNeighborX="-148194" custLinFactNeighborY="-53682"/>
      <dgm:spPr/>
      <dgm:t>
        <a:bodyPr/>
        <a:lstStyle/>
        <a:p>
          <a:endParaRPr lang="hu-HU"/>
        </a:p>
      </dgm:t>
    </dgm:pt>
  </dgm:ptLst>
  <dgm:cxnLst>
    <dgm:cxn modelId="{E709E171-628C-40E9-BF2E-66D868A5EA7F}" srcId="{5812CC37-CC32-4E40-AEF0-92F0D1722B59}" destId="{B5C8F30F-3ECC-4B66-B987-6DA9766164EF}" srcOrd="0" destOrd="0" parTransId="{546687E2-8F4B-4A7F-B714-499463AADEDB}" sibTransId="{CEE9692C-B55D-4439-95CD-7542638B6EDE}"/>
    <dgm:cxn modelId="{72E91038-3E68-4D08-8EB8-C4CBABD950AA}" srcId="{5812CC37-CC32-4E40-AEF0-92F0D1722B59}" destId="{9E0CD2B1-E3AC-4675-81EE-72FC873ABFD1}" srcOrd="1" destOrd="0" parTransId="{72D4F30B-2879-4969-9EFD-E430495C81AF}" sibTransId="{09A167C8-80E0-45E6-8496-0412D7841E47}"/>
    <dgm:cxn modelId="{FA88399B-03D2-4534-827C-A8AE6BAB92D5}" type="presOf" srcId="{B5C8F30F-3ECC-4B66-B987-6DA9766164EF}" destId="{1B381727-0FE1-4669-9B4F-335F3DEA6B5F}" srcOrd="0" destOrd="0" presId="urn:microsoft.com/office/officeart/2008/layout/AlternatingHexagons"/>
    <dgm:cxn modelId="{1FD40F59-134D-447E-A13A-706377528EF5}" srcId="{9E0CD2B1-E3AC-4675-81EE-72FC873ABFD1}" destId="{4B18DD70-ADF6-4905-ABF3-1B7718CDFD6D}" srcOrd="0" destOrd="0" parTransId="{25AA6869-1F34-4306-B76B-A76E3FE436B3}" sibTransId="{FFA7D623-2A47-4B8E-945F-04A4664E9A7F}"/>
    <dgm:cxn modelId="{971F5974-8129-4C13-ADA7-AE61AAAC0CA7}" type="presOf" srcId="{A90AFBC9-34D3-468D-A1B6-54A2BCC55FBE}" destId="{8AA150DB-13EF-4774-B09A-B46E80DFC381}" srcOrd="0" destOrd="0" presId="urn:microsoft.com/office/officeart/2008/layout/AlternatingHexagons"/>
    <dgm:cxn modelId="{061D9244-63C6-48CA-9FE1-4C18B3CD3C59}" srcId="{9E0CD2B1-E3AC-4675-81EE-72FC873ABFD1}" destId="{0B2A46A4-3578-4D3D-A2AB-1D8FC4D6F997}" srcOrd="1" destOrd="0" parTransId="{9B780C9A-4E84-4623-89BE-D9BEA0C79527}" sibTransId="{21B13490-612A-4F23-8E70-845550789885}"/>
    <dgm:cxn modelId="{EC73411A-AD1C-4085-9641-667E01691B49}" type="presOf" srcId="{57C91668-232D-49FF-96C3-FACB42AB1DE3}" destId="{C1BDF0AE-823A-4F3B-87A2-EEA6A47B12CE}" srcOrd="0" destOrd="1" presId="urn:microsoft.com/office/officeart/2008/layout/AlternatingHexagons"/>
    <dgm:cxn modelId="{ECA77993-818C-4485-BF50-358EAD2A35E8}" type="presOf" srcId="{5812CC37-CC32-4E40-AEF0-92F0D1722B59}" destId="{27DA86C9-CFE7-462F-8C82-6427F4ECCC7A}" srcOrd="0" destOrd="0" presId="urn:microsoft.com/office/officeart/2008/layout/AlternatingHexagons"/>
    <dgm:cxn modelId="{185F6A02-4AFE-4A72-9589-CE84CE6382E3}" srcId="{B5C8F30F-3ECC-4B66-B987-6DA9766164EF}" destId="{EE7FD045-D0EE-413E-A923-87A84C356AC7}" srcOrd="0" destOrd="0" parTransId="{8F3151E8-2C5E-4BB5-B01B-596AF2EFDF88}" sibTransId="{3482757A-07D8-441F-A383-DE52E0E021AA}"/>
    <dgm:cxn modelId="{560FCBEE-BD39-4A0C-9652-35635E716E69}" type="presOf" srcId="{CEE9692C-B55D-4439-95CD-7542638B6EDE}" destId="{40C9185B-660D-46EC-A0FE-0EB8F2DCE0D0}" srcOrd="0" destOrd="0" presId="urn:microsoft.com/office/officeart/2008/layout/AlternatingHexagons"/>
    <dgm:cxn modelId="{4C8EE9B9-1230-43E7-8D8C-E7261259E45C}" srcId="{A90AFBC9-34D3-468D-A1B6-54A2BCC55FBE}" destId="{FE5C786B-1149-4450-94AD-CA8AFF900DBA}" srcOrd="0" destOrd="0" parTransId="{8CDB13CE-9AF2-44E3-87A6-F0AB8E71CD88}" sibTransId="{131EE6BD-87D1-4D7D-83F9-CA81EEA4834C}"/>
    <dgm:cxn modelId="{5257DE2F-E1D1-4DBF-95E7-0AA49EB306DB}" type="presOf" srcId="{4B18DD70-ADF6-4905-ABF3-1B7718CDFD6D}" destId="{F3CAD661-2F89-47ED-9284-CD1D720CCC78}" srcOrd="0" destOrd="0" presId="urn:microsoft.com/office/officeart/2008/layout/AlternatingHexagons"/>
    <dgm:cxn modelId="{F9239371-7F94-453B-AB16-48B6796A34C8}" srcId="{5812CC37-CC32-4E40-AEF0-92F0D1722B59}" destId="{A90AFBC9-34D3-468D-A1B6-54A2BCC55FBE}" srcOrd="2" destOrd="0" parTransId="{46C815A6-525D-41F5-8706-322C1270FED0}" sibTransId="{161F2B33-A0F8-410E-84DC-31CF8AC7CC91}"/>
    <dgm:cxn modelId="{AB237D32-B76C-45E1-AB9A-78258D899382}" type="presOf" srcId="{FE5C786B-1149-4450-94AD-CA8AFF900DBA}" destId="{23C78F0B-085C-4F3B-9C87-19A9281A930A}" srcOrd="0" destOrd="0" presId="urn:microsoft.com/office/officeart/2008/layout/AlternatingHexagons"/>
    <dgm:cxn modelId="{ABEDD138-A96E-4F73-9BB3-319F8E78545C}" type="presOf" srcId="{161F2B33-A0F8-410E-84DC-31CF8AC7CC91}" destId="{2F1AD1D2-01D4-4697-B6ED-1A406E25D7F5}" srcOrd="0" destOrd="0" presId="urn:microsoft.com/office/officeart/2008/layout/AlternatingHexagons"/>
    <dgm:cxn modelId="{30ED676C-418F-4E13-8A11-0D448F135341}" type="presOf" srcId="{9E0CD2B1-E3AC-4675-81EE-72FC873ABFD1}" destId="{BFF643F1-32BC-4399-85EF-AC820C292CF1}" srcOrd="0" destOrd="0" presId="urn:microsoft.com/office/officeart/2008/layout/AlternatingHexagons"/>
    <dgm:cxn modelId="{F3055065-090D-4479-A199-D268749E7FDD}" srcId="{B5C8F30F-3ECC-4B66-B987-6DA9766164EF}" destId="{57C91668-232D-49FF-96C3-FACB42AB1DE3}" srcOrd="1" destOrd="0" parTransId="{7227B37C-D094-44A7-AFF1-5DBBCDFDAE78}" sibTransId="{C434E217-32AF-4925-887C-90C5A0CCFD87}"/>
    <dgm:cxn modelId="{8FDC1DE8-4721-4F12-A3F0-C4FAF19338E9}" type="presOf" srcId="{09A167C8-80E0-45E6-8496-0412D7841E47}" destId="{78A60E00-D02A-4D03-8F8D-9D88C8F9F085}" srcOrd="0" destOrd="0" presId="urn:microsoft.com/office/officeart/2008/layout/AlternatingHexagons"/>
    <dgm:cxn modelId="{882C5A3A-2435-439C-B0C4-CFDD08D1349F}" type="presOf" srcId="{EE7FD045-D0EE-413E-A923-87A84C356AC7}" destId="{C1BDF0AE-823A-4F3B-87A2-EEA6A47B12CE}" srcOrd="0" destOrd="0" presId="urn:microsoft.com/office/officeart/2008/layout/AlternatingHexagons"/>
    <dgm:cxn modelId="{BAF96F18-9568-4D3E-9E87-095CF0207D25}" type="presOf" srcId="{0B2A46A4-3578-4D3D-A2AB-1D8FC4D6F997}" destId="{F3CAD661-2F89-47ED-9284-CD1D720CCC78}" srcOrd="0" destOrd="1" presId="urn:microsoft.com/office/officeart/2008/layout/AlternatingHexagons"/>
    <dgm:cxn modelId="{7361A397-B9C2-4457-A95F-5D992899DACE}" type="presParOf" srcId="{27DA86C9-CFE7-462F-8C82-6427F4ECCC7A}" destId="{9B44B0DF-7B06-4AB4-988A-DC865977C56C}" srcOrd="0" destOrd="0" presId="urn:microsoft.com/office/officeart/2008/layout/AlternatingHexagons"/>
    <dgm:cxn modelId="{7BD6D73C-B9B2-4D11-9986-327429274A0C}" type="presParOf" srcId="{9B44B0DF-7B06-4AB4-988A-DC865977C56C}" destId="{1B381727-0FE1-4669-9B4F-335F3DEA6B5F}" srcOrd="0" destOrd="0" presId="urn:microsoft.com/office/officeart/2008/layout/AlternatingHexagons"/>
    <dgm:cxn modelId="{46824B98-B5C2-492B-ACED-52EDF8A8207C}" type="presParOf" srcId="{9B44B0DF-7B06-4AB4-988A-DC865977C56C}" destId="{C1BDF0AE-823A-4F3B-87A2-EEA6A47B12CE}" srcOrd="1" destOrd="0" presId="urn:microsoft.com/office/officeart/2008/layout/AlternatingHexagons"/>
    <dgm:cxn modelId="{CB7215C5-FE06-48C4-A12B-DD8EA0D91A7D}" type="presParOf" srcId="{9B44B0DF-7B06-4AB4-988A-DC865977C56C}" destId="{07F3C430-C38E-4166-B711-5987F93F456A}" srcOrd="2" destOrd="0" presId="urn:microsoft.com/office/officeart/2008/layout/AlternatingHexagons"/>
    <dgm:cxn modelId="{0C262C8E-2573-4162-AFF7-82A080F0DC9B}" type="presParOf" srcId="{9B44B0DF-7B06-4AB4-988A-DC865977C56C}" destId="{A00CA5CB-147B-49FE-B9B4-1054E000C2F1}" srcOrd="3" destOrd="0" presId="urn:microsoft.com/office/officeart/2008/layout/AlternatingHexagons"/>
    <dgm:cxn modelId="{6ECDE578-BE05-4907-8ED8-B8E3F32B3739}" type="presParOf" srcId="{9B44B0DF-7B06-4AB4-988A-DC865977C56C}" destId="{40C9185B-660D-46EC-A0FE-0EB8F2DCE0D0}" srcOrd="4" destOrd="0" presId="urn:microsoft.com/office/officeart/2008/layout/AlternatingHexagons"/>
    <dgm:cxn modelId="{BBBEF5F2-3D7B-4FD9-B925-D456BAF1208A}" type="presParOf" srcId="{27DA86C9-CFE7-462F-8C82-6427F4ECCC7A}" destId="{6C4BE685-D9EC-449B-A71E-16301B48881C}" srcOrd="1" destOrd="0" presId="urn:microsoft.com/office/officeart/2008/layout/AlternatingHexagons"/>
    <dgm:cxn modelId="{625D1D01-A55A-4E46-8AD4-6DD4A35BC280}" type="presParOf" srcId="{27DA86C9-CFE7-462F-8C82-6427F4ECCC7A}" destId="{E7D6587C-D243-4B80-8026-BFD4BE426AD5}" srcOrd="2" destOrd="0" presId="urn:microsoft.com/office/officeart/2008/layout/AlternatingHexagons"/>
    <dgm:cxn modelId="{E8AED7E7-40EC-409D-9055-474446356469}" type="presParOf" srcId="{E7D6587C-D243-4B80-8026-BFD4BE426AD5}" destId="{BFF643F1-32BC-4399-85EF-AC820C292CF1}" srcOrd="0" destOrd="0" presId="urn:microsoft.com/office/officeart/2008/layout/AlternatingHexagons"/>
    <dgm:cxn modelId="{E67F3534-870D-4A04-BA05-EEDD37BC2C46}" type="presParOf" srcId="{E7D6587C-D243-4B80-8026-BFD4BE426AD5}" destId="{F3CAD661-2F89-47ED-9284-CD1D720CCC78}" srcOrd="1" destOrd="0" presId="urn:microsoft.com/office/officeart/2008/layout/AlternatingHexagons"/>
    <dgm:cxn modelId="{E36E79CF-15D3-4D18-A40D-35FF00597B8C}" type="presParOf" srcId="{E7D6587C-D243-4B80-8026-BFD4BE426AD5}" destId="{221B550D-3A32-447A-82B4-F9E59818B0EF}" srcOrd="2" destOrd="0" presId="urn:microsoft.com/office/officeart/2008/layout/AlternatingHexagons"/>
    <dgm:cxn modelId="{D0DF7683-0933-4168-949A-4C403A500F4E}" type="presParOf" srcId="{E7D6587C-D243-4B80-8026-BFD4BE426AD5}" destId="{DD274C82-0F54-43F6-8D3B-CFF0DB474EF0}" srcOrd="3" destOrd="0" presId="urn:microsoft.com/office/officeart/2008/layout/AlternatingHexagons"/>
    <dgm:cxn modelId="{44965F21-CF3F-4458-A5DF-D997560F6290}" type="presParOf" srcId="{E7D6587C-D243-4B80-8026-BFD4BE426AD5}" destId="{78A60E00-D02A-4D03-8F8D-9D88C8F9F085}" srcOrd="4" destOrd="0" presId="urn:microsoft.com/office/officeart/2008/layout/AlternatingHexagons"/>
    <dgm:cxn modelId="{358D6945-96B0-4D60-A42C-06097072327C}" type="presParOf" srcId="{27DA86C9-CFE7-462F-8C82-6427F4ECCC7A}" destId="{43D14373-E3C6-4324-8B40-97F5A003DB1C}" srcOrd="3" destOrd="0" presId="urn:microsoft.com/office/officeart/2008/layout/AlternatingHexagons"/>
    <dgm:cxn modelId="{DBE96CBA-E685-49FF-B122-EEA95EA8E530}" type="presParOf" srcId="{27DA86C9-CFE7-462F-8C82-6427F4ECCC7A}" destId="{2AFB1086-E588-4194-8287-A333C3E37067}" srcOrd="4" destOrd="0" presId="urn:microsoft.com/office/officeart/2008/layout/AlternatingHexagons"/>
    <dgm:cxn modelId="{1A9381A5-33D4-4CD7-AA6B-2A38ECE7FA3C}" type="presParOf" srcId="{2AFB1086-E588-4194-8287-A333C3E37067}" destId="{8AA150DB-13EF-4774-B09A-B46E80DFC381}" srcOrd="0" destOrd="0" presId="urn:microsoft.com/office/officeart/2008/layout/AlternatingHexagons"/>
    <dgm:cxn modelId="{89347FA6-03B5-446E-B154-E8C8926E76EA}" type="presParOf" srcId="{2AFB1086-E588-4194-8287-A333C3E37067}" destId="{23C78F0B-085C-4F3B-9C87-19A9281A930A}" srcOrd="1" destOrd="0" presId="urn:microsoft.com/office/officeart/2008/layout/AlternatingHexagons"/>
    <dgm:cxn modelId="{F2206643-EF68-4B63-9614-A82AE921596F}" type="presParOf" srcId="{2AFB1086-E588-4194-8287-A333C3E37067}" destId="{99F70F49-6CDB-4C92-8DAB-8679EF990F55}" srcOrd="2" destOrd="0" presId="urn:microsoft.com/office/officeart/2008/layout/AlternatingHexagons"/>
    <dgm:cxn modelId="{561E49A6-F341-42FF-A570-705174F297D5}" type="presParOf" srcId="{2AFB1086-E588-4194-8287-A333C3E37067}" destId="{6D1A1D6E-52CB-4CC7-A426-D71C75090DE0}" srcOrd="3" destOrd="0" presId="urn:microsoft.com/office/officeart/2008/layout/AlternatingHexagons"/>
    <dgm:cxn modelId="{26E54DCE-B438-4F36-BCBC-8AB7972F5633}" type="presParOf" srcId="{2AFB1086-E588-4194-8287-A333C3E37067}" destId="{2F1AD1D2-01D4-4697-B6ED-1A406E25D7F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0A6A0B-54EB-4F5A-8286-E5B4404A2C89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212E0799-6BC8-4AD9-8E28-3BEC72F615EA}">
      <dgm:prSet phldrT="[Szöveg]" custT="1"/>
      <dgm:spPr/>
      <dgm:t>
        <a:bodyPr/>
        <a:lstStyle/>
        <a:p>
          <a:r>
            <a:rPr lang="hu-HU" sz="1600" b="0" dirty="0" smtClean="0">
              <a:solidFill>
                <a:schemeClr val="accent6">
                  <a:lumMod val="50000"/>
                </a:schemeClr>
              </a:solidFill>
            </a:rPr>
            <a:t>www.kormany.hu  </a:t>
          </a:r>
          <a:endParaRPr lang="hu-HU" sz="1600" b="0" dirty="0">
            <a:solidFill>
              <a:schemeClr val="accent6">
                <a:lumMod val="50000"/>
              </a:schemeClr>
            </a:solidFill>
          </a:endParaRPr>
        </a:p>
      </dgm:t>
    </dgm:pt>
    <dgm:pt modelId="{E34764E1-F0A0-4EE7-B4E4-6817DBC21D56}" type="sibTrans" cxnId="{7FA4616D-00DA-4AAD-A9FC-9E083935DCDC}">
      <dgm:prSet/>
      <dgm:spPr/>
      <dgm:t>
        <a:bodyPr/>
        <a:lstStyle/>
        <a:p>
          <a:endParaRPr lang="hu-HU"/>
        </a:p>
      </dgm:t>
    </dgm:pt>
    <dgm:pt modelId="{0E9918F7-1DB1-4C20-A699-C3C0FD445B7C}" type="parTrans" cxnId="{7FA4616D-00DA-4AAD-A9FC-9E083935DCDC}">
      <dgm:prSet/>
      <dgm:spPr/>
      <dgm:t>
        <a:bodyPr/>
        <a:lstStyle/>
        <a:p>
          <a:endParaRPr lang="hu-HU"/>
        </a:p>
      </dgm:t>
    </dgm:pt>
    <dgm:pt modelId="{64FC6463-9856-4601-A970-1446D494B3A6}">
      <dgm:prSet phldrT="[Szöveg]" custT="1"/>
      <dgm:spPr/>
      <dgm:t>
        <a:bodyPr/>
        <a:lstStyle/>
        <a:p>
          <a:r>
            <a:rPr lang="hu-HU" sz="1600" dirty="0" smtClean="0">
              <a:solidFill>
                <a:schemeClr val="accent6">
                  <a:lumMod val="50000"/>
                </a:schemeClr>
              </a:solidFill>
            </a:rPr>
            <a:t>www.palyazat.gov.hu</a:t>
          </a:r>
          <a:r>
            <a:rPr lang="hu-HU" sz="1600" dirty="0" smtClean="0"/>
            <a:t>  </a:t>
          </a:r>
          <a:endParaRPr lang="hu-HU" sz="1600" dirty="0"/>
        </a:p>
      </dgm:t>
    </dgm:pt>
    <dgm:pt modelId="{F9807249-E117-44B8-84B5-0D9F6A37A1BD}" type="sibTrans" cxnId="{1AFD9533-308E-4BB8-B0C5-CE533A59F27B}">
      <dgm:prSet/>
      <dgm:spPr/>
      <dgm:t>
        <a:bodyPr/>
        <a:lstStyle/>
        <a:p>
          <a:endParaRPr lang="hu-HU"/>
        </a:p>
      </dgm:t>
    </dgm:pt>
    <dgm:pt modelId="{B8B165FA-BBDE-4077-AD2D-0EE226BA54BF}" type="parTrans" cxnId="{1AFD9533-308E-4BB8-B0C5-CE533A59F27B}">
      <dgm:prSet/>
      <dgm:spPr/>
      <dgm:t>
        <a:bodyPr/>
        <a:lstStyle/>
        <a:p>
          <a:endParaRPr lang="hu-HU"/>
        </a:p>
      </dgm:t>
    </dgm:pt>
    <dgm:pt modelId="{D44DFECD-9FC6-4C3D-A042-B40AA80A983F}" type="pres">
      <dgm:prSet presAssocID="{440A6A0B-54EB-4F5A-8286-E5B4404A2C89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hu-HU"/>
        </a:p>
      </dgm:t>
    </dgm:pt>
    <dgm:pt modelId="{84032506-8CE5-4807-BFD1-42257F7BBA7E}" type="pres">
      <dgm:prSet presAssocID="{64FC6463-9856-4601-A970-1446D494B3A6}" presName="Accent1" presStyleCnt="0"/>
      <dgm:spPr/>
    </dgm:pt>
    <dgm:pt modelId="{72EA5842-1F38-4183-B56E-0214166748B5}" type="pres">
      <dgm:prSet presAssocID="{64FC6463-9856-4601-A970-1446D494B3A6}" presName="Accent" presStyleLbl="node1" presStyleIdx="0" presStyleCnt="2"/>
      <dgm:spPr/>
    </dgm:pt>
    <dgm:pt modelId="{BEE33738-10AF-4E7F-8E5F-7614834FF675}" type="pres">
      <dgm:prSet presAssocID="{64FC6463-9856-4601-A970-1446D494B3A6}" presName="Parent1" presStyleLbl="revTx" presStyleIdx="0" presStyleCnt="2" custScaleX="131385" custLinFactNeighborX="-3708" custLinFactNeighborY="1843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54DA548-047A-4B7A-B107-E779AD0C465B}" type="pres">
      <dgm:prSet presAssocID="{212E0799-6BC8-4AD9-8E28-3BEC72F615EA}" presName="Accent2" presStyleCnt="0"/>
      <dgm:spPr/>
    </dgm:pt>
    <dgm:pt modelId="{B8298679-449D-4269-8C81-99DA76DCFC88}" type="pres">
      <dgm:prSet presAssocID="{212E0799-6BC8-4AD9-8E28-3BEC72F615EA}" presName="Accent" presStyleLbl="node1" presStyleIdx="1" presStyleCnt="2"/>
      <dgm:spPr/>
    </dgm:pt>
    <dgm:pt modelId="{15594D27-4986-48B6-9933-E3904F863E7B}" type="pres">
      <dgm:prSet presAssocID="{212E0799-6BC8-4AD9-8E28-3BEC72F615EA}" presName="Parent2" presStyleLbl="revTx" presStyleIdx="1" presStyleCnt="2" custLinFactNeighborX="2076" custLinFactNeighborY="-1018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7FA4616D-00DA-4AAD-A9FC-9E083935DCDC}" srcId="{440A6A0B-54EB-4F5A-8286-E5B4404A2C89}" destId="{212E0799-6BC8-4AD9-8E28-3BEC72F615EA}" srcOrd="1" destOrd="0" parTransId="{0E9918F7-1DB1-4C20-A699-C3C0FD445B7C}" sibTransId="{E34764E1-F0A0-4EE7-B4E4-6817DBC21D56}"/>
    <dgm:cxn modelId="{1AFD9533-308E-4BB8-B0C5-CE533A59F27B}" srcId="{440A6A0B-54EB-4F5A-8286-E5B4404A2C89}" destId="{64FC6463-9856-4601-A970-1446D494B3A6}" srcOrd="0" destOrd="0" parTransId="{B8B165FA-BBDE-4077-AD2D-0EE226BA54BF}" sibTransId="{F9807249-E117-44B8-84B5-0D9F6A37A1BD}"/>
    <dgm:cxn modelId="{5607B9DE-8545-4D1A-9A6D-AC38AF212FF5}" type="presOf" srcId="{212E0799-6BC8-4AD9-8E28-3BEC72F615EA}" destId="{15594D27-4986-48B6-9933-E3904F863E7B}" srcOrd="0" destOrd="0" presId="urn:microsoft.com/office/officeart/2009/layout/CircleArrowProcess"/>
    <dgm:cxn modelId="{C461A61F-AA2C-40AB-978E-28C7659F9F7A}" type="presOf" srcId="{440A6A0B-54EB-4F5A-8286-E5B4404A2C89}" destId="{D44DFECD-9FC6-4C3D-A042-B40AA80A983F}" srcOrd="0" destOrd="0" presId="urn:microsoft.com/office/officeart/2009/layout/CircleArrowProcess"/>
    <dgm:cxn modelId="{2131AADD-FD69-458D-BF1A-5C3360F03559}" type="presOf" srcId="{64FC6463-9856-4601-A970-1446D494B3A6}" destId="{BEE33738-10AF-4E7F-8E5F-7614834FF675}" srcOrd="0" destOrd="0" presId="urn:microsoft.com/office/officeart/2009/layout/CircleArrowProcess"/>
    <dgm:cxn modelId="{78D3FAEF-6616-4B62-B2F3-7D3F76362271}" type="presParOf" srcId="{D44DFECD-9FC6-4C3D-A042-B40AA80A983F}" destId="{84032506-8CE5-4807-BFD1-42257F7BBA7E}" srcOrd="0" destOrd="0" presId="urn:microsoft.com/office/officeart/2009/layout/CircleArrowProcess"/>
    <dgm:cxn modelId="{36E77C9A-58A3-4455-8EE4-B3BEF3CDEB22}" type="presParOf" srcId="{84032506-8CE5-4807-BFD1-42257F7BBA7E}" destId="{72EA5842-1F38-4183-B56E-0214166748B5}" srcOrd="0" destOrd="0" presId="urn:microsoft.com/office/officeart/2009/layout/CircleArrowProcess"/>
    <dgm:cxn modelId="{C286300C-4A61-4D48-BBD8-032B5061B970}" type="presParOf" srcId="{D44DFECD-9FC6-4C3D-A042-B40AA80A983F}" destId="{BEE33738-10AF-4E7F-8E5F-7614834FF675}" srcOrd="1" destOrd="0" presId="urn:microsoft.com/office/officeart/2009/layout/CircleArrowProcess"/>
    <dgm:cxn modelId="{D1BB7B5C-BB17-4305-BDE6-F31F3F558771}" type="presParOf" srcId="{D44DFECD-9FC6-4C3D-A042-B40AA80A983F}" destId="{154DA548-047A-4B7A-B107-E779AD0C465B}" srcOrd="2" destOrd="0" presId="urn:microsoft.com/office/officeart/2009/layout/CircleArrowProcess"/>
    <dgm:cxn modelId="{03763A14-5A31-4E83-B5A0-5588561383BF}" type="presParOf" srcId="{154DA548-047A-4B7A-B107-E779AD0C465B}" destId="{B8298679-449D-4269-8C81-99DA76DCFC88}" srcOrd="0" destOrd="0" presId="urn:microsoft.com/office/officeart/2009/layout/CircleArrowProcess"/>
    <dgm:cxn modelId="{28479A7F-F8EC-4D1E-AEF4-8C1F8414B2B0}" type="presParOf" srcId="{D44DFECD-9FC6-4C3D-A042-B40AA80A983F}" destId="{15594D27-4986-48B6-9933-E3904F863E7B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BB846C-0151-4F32-8935-7064BC6D0303}">
      <dsp:nvSpPr>
        <dsp:cNvPr id="0" name=""/>
        <dsp:cNvSpPr/>
      </dsp:nvSpPr>
      <dsp:spPr>
        <a:xfrm rot="16200000">
          <a:off x="1538494" y="-1761963"/>
          <a:ext cx="1099475" cy="417646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4000" kern="1200" dirty="0" smtClean="0">
              <a:solidFill>
                <a:schemeClr val="bg1"/>
              </a:solidFill>
            </a:rPr>
            <a:t>Célkitűzések</a:t>
          </a:r>
          <a:endParaRPr lang="hu-HU" sz="4000" kern="1200" dirty="0">
            <a:solidFill>
              <a:schemeClr val="bg1"/>
            </a:solidFill>
          </a:endParaRPr>
        </a:p>
      </dsp:txBody>
      <dsp:txXfrm rot="5400000">
        <a:off x="-1" y="-223469"/>
        <a:ext cx="4176464" cy="824606"/>
      </dsp:txXfrm>
    </dsp:sp>
    <dsp:sp modelId="{38A49F8C-1F4F-4B27-A8C4-7779254191AE}">
      <dsp:nvSpPr>
        <dsp:cNvPr id="0" name=""/>
        <dsp:cNvSpPr/>
      </dsp:nvSpPr>
      <dsp:spPr>
        <a:xfrm>
          <a:off x="4176464" y="-223469"/>
          <a:ext cx="4176464" cy="1099475"/>
        </a:xfrm>
        <a:prstGeom prst="round1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4000" kern="1200" dirty="0" smtClean="0">
              <a:solidFill>
                <a:schemeClr val="bg1"/>
              </a:solidFill>
            </a:rPr>
            <a:t>Főbb változások</a:t>
          </a:r>
          <a:endParaRPr lang="hu-HU" sz="4000" kern="1200" dirty="0">
            <a:solidFill>
              <a:schemeClr val="bg1"/>
            </a:solidFill>
          </a:endParaRPr>
        </a:p>
      </dsp:txBody>
      <dsp:txXfrm>
        <a:off x="4176464" y="-223469"/>
        <a:ext cx="4176464" cy="824606"/>
      </dsp:txXfrm>
    </dsp:sp>
    <dsp:sp modelId="{19EEA923-BCAB-415A-9192-97A29A03FBE6}">
      <dsp:nvSpPr>
        <dsp:cNvPr id="0" name=""/>
        <dsp:cNvSpPr/>
      </dsp:nvSpPr>
      <dsp:spPr>
        <a:xfrm rot="10800000">
          <a:off x="0" y="435029"/>
          <a:ext cx="4176464" cy="554311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hu-HU" sz="1700" b="1" kern="1200" dirty="0" smtClean="0"/>
            <a:t>Munkahelyteremtés, </a:t>
          </a:r>
          <a:r>
            <a:rPr lang="hu-HU" sz="1700" kern="1200" dirty="0" smtClean="0"/>
            <a:t>vidéki munkahelyek megőrzése és fejlesztése (Munkaigényes ágazatok: kertészeti ágazatok, állattenyésztés, élelmiszeripar); </a:t>
          </a:r>
        </a:p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hu-HU" sz="1700" b="1" kern="1200" dirty="0" smtClean="0"/>
            <a:t>Mikro-, kis- és középvállalkozások </a:t>
          </a:r>
          <a:r>
            <a:rPr lang="hu-HU" sz="1700" kern="1200" dirty="0" smtClean="0"/>
            <a:t>kiemelt fejlesztése, differenciált segítése;</a:t>
          </a:r>
        </a:p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hu-HU" sz="1700" b="1" kern="1200" dirty="0" smtClean="0"/>
            <a:t>Versenyképesség</a:t>
          </a:r>
          <a:r>
            <a:rPr lang="hu-HU" sz="1700" kern="1200" dirty="0" smtClean="0"/>
            <a:t> javítása</a:t>
          </a:r>
        </a:p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hu-HU" sz="1700" kern="1200" dirty="0" smtClean="0"/>
            <a:t>Termelési és  jövedelembiztonság; </a:t>
          </a:r>
        </a:p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hu-HU" sz="1700" b="1" kern="1200" dirty="0" smtClean="0"/>
            <a:t>Környezetkímélő gazdálkodás </a:t>
          </a:r>
          <a:r>
            <a:rPr lang="hu-HU" sz="1700" kern="1200" dirty="0" smtClean="0"/>
            <a:t>= erőforrás-hatékonyság; klímavédelem - vidéki településeken helyi alapanyagok, szolgáltatások, megújuló erőforrások és együttműködések.</a:t>
          </a:r>
        </a:p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hu-HU" sz="1700" kern="1200" dirty="0"/>
        </a:p>
      </dsp:txBody>
      <dsp:txXfrm rot="10800000">
        <a:off x="0" y="1820808"/>
        <a:ext cx="4176464" cy="4157338"/>
      </dsp:txXfrm>
    </dsp:sp>
    <dsp:sp modelId="{034D5BC2-B6F7-4AAE-B758-6EE83AD8D94F}">
      <dsp:nvSpPr>
        <dsp:cNvPr id="0" name=""/>
        <dsp:cNvSpPr/>
      </dsp:nvSpPr>
      <dsp:spPr>
        <a:xfrm rot="5400000">
          <a:off x="3487174" y="1118356"/>
          <a:ext cx="5555042" cy="4176464"/>
        </a:xfrm>
        <a:prstGeom prst="round1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l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50" kern="1200" dirty="0" smtClean="0"/>
            <a:t>Új eljárásrend! Az egységes rendszerhez illeszkedő eljárásrend a VP végrehajtására </a:t>
          </a:r>
        </a:p>
        <a:p>
          <a:pPr lvl="0" algn="l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50" kern="1200" dirty="0" smtClean="0"/>
            <a:t>Egyszerűsítés</a:t>
          </a:r>
        </a:p>
        <a:p>
          <a:pPr lvl="0" algn="l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50" kern="1200" dirty="0" smtClean="0"/>
            <a:t>Egyszerűsített támogatás-típusok bevezetése (egyösszegű átalány, egységköltség, %-ban meghatározott átalányalapú finanszírozás)</a:t>
          </a:r>
        </a:p>
        <a:p>
          <a:pPr lvl="0" algn="l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50" kern="1200" dirty="0" smtClean="0"/>
            <a:t>Egyszerűsített elbírálás (adott összeghatárig a fejlesztések egyszerűsített követelményei és elbírálása)</a:t>
          </a:r>
        </a:p>
        <a:p>
          <a:pPr lvl="0" algn="l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50" kern="1200" dirty="0" smtClean="0"/>
            <a:t>Az előleg, saját teljesítés, természetbeni hozzájárulás</a:t>
          </a:r>
        </a:p>
        <a:p>
          <a:pPr lvl="0" algn="ctr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750" kern="1200" dirty="0"/>
        </a:p>
      </dsp:txBody>
      <dsp:txXfrm rot="-5400000">
        <a:off x="4176463" y="1817827"/>
        <a:ext cx="4176464" cy="4166282"/>
      </dsp:txXfrm>
    </dsp:sp>
    <dsp:sp modelId="{B2EB869F-5679-4DEC-A1C2-24BE890DBF52}">
      <dsp:nvSpPr>
        <dsp:cNvPr id="0" name=""/>
        <dsp:cNvSpPr/>
      </dsp:nvSpPr>
      <dsp:spPr>
        <a:xfrm>
          <a:off x="1008106" y="864095"/>
          <a:ext cx="6394350" cy="966981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500" kern="1200" dirty="0" smtClean="0"/>
            <a:t>Az előző ciklus tapasztalati miatt a Vidékfejlesztési Program 2014-2020</a:t>
          </a:r>
          <a:endParaRPr lang="hu-HU" sz="2500" kern="1200" dirty="0"/>
        </a:p>
      </dsp:txBody>
      <dsp:txXfrm>
        <a:off x="1055310" y="911299"/>
        <a:ext cx="6299942" cy="8725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81727-0FE1-4669-9B4F-335F3DEA6B5F}">
      <dsp:nvSpPr>
        <dsp:cNvPr id="0" name=""/>
        <dsp:cNvSpPr/>
      </dsp:nvSpPr>
      <dsp:spPr>
        <a:xfrm rot="5400000">
          <a:off x="3659413" y="-477399"/>
          <a:ext cx="1786888" cy="2847376"/>
        </a:xfrm>
        <a:prstGeom prst="hexagon">
          <a:avLst>
            <a:gd name="adj" fmla="val 25000"/>
            <a:gd name="vf" fmla="val 11547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b="1" u="sng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Támogatási keret: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400" kern="12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5,6 Mrd Ft</a:t>
          </a:r>
          <a:endParaRPr lang="hu-HU" altLang="hu-HU" sz="1400" b="1" u="sng" kern="1200" dirty="0" smtClean="0">
            <a:solidFill>
              <a:schemeClr val="tx1"/>
            </a:solidFill>
            <a:latin typeface="+mj-lt"/>
            <a:ea typeface="+mn-ea"/>
            <a:cs typeface="Times New Roman" pitchFamily="18" charset="0"/>
          </a:endParaRPr>
        </a:p>
      </dsp:txBody>
      <dsp:txXfrm rot="-5400000">
        <a:off x="3603732" y="350660"/>
        <a:ext cx="1898250" cy="1191258"/>
      </dsp:txXfrm>
    </dsp:sp>
    <dsp:sp modelId="{C1BDF0AE-823A-4F3B-87A2-EEA6A47B12CE}">
      <dsp:nvSpPr>
        <dsp:cNvPr id="0" name=""/>
        <dsp:cNvSpPr/>
      </dsp:nvSpPr>
      <dsp:spPr>
        <a:xfrm>
          <a:off x="6224488" y="360038"/>
          <a:ext cx="2611798" cy="840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b="1" u="sng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Támogatási kérelmek benyújtásának első szakasza:</a:t>
          </a:r>
          <a:endParaRPr lang="hu-HU" sz="1600" b="0" kern="1200" dirty="0">
            <a:solidFill>
              <a:schemeClr val="accent2">
                <a:lumMod val="75000"/>
              </a:schemeClr>
            </a:solidFill>
            <a:latin typeface="+mj-lt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700" kern="12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2016. 01. 11. – 2016. 02. 12.</a:t>
          </a:r>
          <a:endParaRPr lang="hu-HU" sz="1700" b="0" kern="1200" dirty="0">
            <a:solidFill>
              <a:schemeClr val="tx1"/>
            </a:solidFill>
            <a:latin typeface="+mj-lt"/>
          </a:endParaRPr>
        </a:p>
      </dsp:txBody>
      <dsp:txXfrm>
        <a:off x="6224488" y="360038"/>
        <a:ext cx="2611798" cy="840268"/>
      </dsp:txXfrm>
    </dsp:sp>
    <dsp:sp modelId="{40C9185B-660D-46EC-A0FE-0EB8F2DCE0D0}">
      <dsp:nvSpPr>
        <dsp:cNvPr id="0" name=""/>
        <dsp:cNvSpPr/>
      </dsp:nvSpPr>
      <dsp:spPr>
        <a:xfrm rot="5400000">
          <a:off x="2608169" y="464644"/>
          <a:ext cx="1110241" cy="965909"/>
        </a:xfrm>
        <a:prstGeom prst="hexagon">
          <a:avLst>
            <a:gd name="adj" fmla="val 25000"/>
            <a:gd name="vf" fmla="val 11547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600" kern="1200"/>
        </a:p>
      </dsp:txBody>
      <dsp:txXfrm rot="-5400000">
        <a:off x="2830856" y="565492"/>
        <a:ext cx="664867" cy="764216"/>
      </dsp:txXfrm>
    </dsp:sp>
    <dsp:sp modelId="{BFF643F1-32BC-4399-85EF-AC820C292CF1}">
      <dsp:nvSpPr>
        <dsp:cNvPr id="0" name=""/>
        <dsp:cNvSpPr/>
      </dsp:nvSpPr>
      <dsp:spPr>
        <a:xfrm rot="5400000">
          <a:off x="3303887" y="871995"/>
          <a:ext cx="1843422" cy="2691748"/>
        </a:xfrm>
        <a:prstGeom prst="hexagon">
          <a:avLst>
            <a:gd name="adj" fmla="val 25000"/>
            <a:gd name="vf" fmla="val 11547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b="1" u="sng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Támogatási intenzitás: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400" kern="12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50% (Pest megye: 40%, fiatal gazda és kollektív beruházás: +10%)</a:t>
          </a:r>
          <a:endParaRPr lang="hu-HU" sz="1400" b="0" kern="1200" dirty="0">
            <a:solidFill>
              <a:schemeClr val="tx1"/>
            </a:solidFill>
            <a:latin typeface="+mj-lt"/>
          </a:endParaRPr>
        </a:p>
      </dsp:txBody>
      <dsp:txXfrm rot="-5400000">
        <a:off x="3328349" y="1603395"/>
        <a:ext cx="1794498" cy="1228948"/>
      </dsp:txXfrm>
    </dsp:sp>
    <dsp:sp modelId="{F3CAD661-2F89-47ED-9284-CD1D720CCC78}">
      <dsp:nvSpPr>
        <dsp:cNvPr id="0" name=""/>
        <dsp:cNvSpPr/>
      </dsp:nvSpPr>
      <dsp:spPr>
        <a:xfrm>
          <a:off x="36008" y="1584176"/>
          <a:ext cx="2736303" cy="1683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b="1" u="sng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Jogosultak:</a:t>
          </a:r>
          <a:endParaRPr lang="hu-HU" sz="1600" b="1" kern="1200" dirty="0">
            <a:solidFill>
              <a:schemeClr val="accent2">
                <a:lumMod val="75000"/>
              </a:schemeClr>
            </a:solidFill>
            <a:latin typeface="+mj-lt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kern="12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Legalább 6000 STÉ-vel rendelkező mg-i termelők (+ legalább 50% mg-i tevékenységből származó árbevétel)</a:t>
          </a:r>
          <a:endParaRPr lang="hu-HU" sz="1600" kern="1200" dirty="0">
            <a:solidFill>
              <a:schemeClr val="tx1"/>
            </a:solidFill>
            <a:latin typeface="+mj-lt"/>
          </a:endParaRPr>
        </a:p>
      </dsp:txBody>
      <dsp:txXfrm>
        <a:off x="36008" y="1584176"/>
        <a:ext cx="2736303" cy="1683180"/>
      </dsp:txXfrm>
    </dsp:sp>
    <dsp:sp modelId="{78A60E00-D02A-4D03-8F8D-9D88C8F9F085}">
      <dsp:nvSpPr>
        <dsp:cNvPr id="0" name=""/>
        <dsp:cNvSpPr/>
      </dsp:nvSpPr>
      <dsp:spPr>
        <a:xfrm rot="5400000">
          <a:off x="5078976" y="1728342"/>
          <a:ext cx="1110241" cy="965909"/>
        </a:xfrm>
        <a:prstGeom prst="hexagon">
          <a:avLst>
            <a:gd name="adj" fmla="val 25000"/>
            <a:gd name="vf" fmla="val 11547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600" kern="1200"/>
        </a:p>
      </dsp:txBody>
      <dsp:txXfrm rot="-5400000">
        <a:off x="5301663" y="1829190"/>
        <a:ext cx="664867" cy="764216"/>
      </dsp:txXfrm>
    </dsp:sp>
    <dsp:sp modelId="{8AA150DB-13EF-4774-B09A-B46E80DFC381}">
      <dsp:nvSpPr>
        <dsp:cNvPr id="0" name=""/>
        <dsp:cNvSpPr/>
      </dsp:nvSpPr>
      <dsp:spPr>
        <a:xfrm rot="5400000">
          <a:off x="1883339" y="1832935"/>
          <a:ext cx="1900344" cy="3650800"/>
        </a:xfrm>
        <a:prstGeom prst="hexagon">
          <a:avLst>
            <a:gd name="adj" fmla="val 25000"/>
            <a:gd name="vf" fmla="val 11547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b="1" u="sng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Max. támogatási összeg: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400" kern="12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50 millió Ft (közös beruházás: 100 millió Ft)</a:t>
          </a:r>
          <a:endParaRPr lang="hu-HU" sz="1400" kern="1200" dirty="0">
            <a:solidFill>
              <a:schemeClr val="tx1"/>
            </a:solidFill>
            <a:latin typeface="+mj-lt"/>
          </a:endParaRPr>
        </a:p>
      </dsp:txBody>
      <dsp:txXfrm rot="-5400000">
        <a:off x="1616578" y="3024887"/>
        <a:ext cx="2433866" cy="1266896"/>
      </dsp:txXfrm>
    </dsp:sp>
    <dsp:sp modelId="{23C78F0B-085C-4F3B-9C87-19A9281A930A}">
      <dsp:nvSpPr>
        <dsp:cNvPr id="0" name=""/>
        <dsp:cNvSpPr/>
      </dsp:nvSpPr>
      <dsp:spPr>
        <a:xfrm>
          <a:off x="288037" y="0"/>
          <a:ext cx="2392874" cy="928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600" b="1" u="sng" kern="1200" dirty="0" smtClean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Times New Roman" pitchFamily="18" charset="0"/>
            </a:rPr>
            <a:t>Felhívás megjelenése: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700" kern="12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2015. 11. 20.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700" kern="1200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módosítás: 2016.01.08.</a:t>
          </a:r>
          <a:endParaRPr lang="hu-HU" sz="1700" b="0" kern="1200" dirty="0">
            <a:latin typeface="+mj-lt"/>
          </a:endParaRPr>
        </a:p>
      </dsp:txBody>
      <dsp:txXfrm>
        <a:off x="288037" y="0"/>
        <a:ext cx="2392874" cy="928472"/>
      </dsp:txXfrm>
    </dsp:sp>
    <dsp:sp modelId="{2F1AD1D2-01D4-4697-B6ED-1A406E25D7F5}">
      <dsp:nvSpPr>
        <dsp:cNvPr id="0" name=""/>
        <dsp:cNvSpPr/>
      </dsp:nvSpPr>
      <dsp:spPr>
        <a:xfrm rot="5400000">
          <a:off x="402082" y="3168508"/>
          <a:ext cx="1110241" cy="965909"/>
        </a:xfrm>
        <a:prstGeom prst="hexagon">
          <a:avLst>
            <a:gd name="adj" fmla="val 25000"/>
            <a:gd name="vf" fmla="val 11547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3600" kern="1200"/>
        </a:p>
      </dsp:txBody>
      <dsp:txXfrm rot="-5400000">
        <a:off x="624769" y="3269356"/>
        <a:ext cx="664867" cy="7642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2DEFD-8301-4D6F-BD3F-1E17D08F13AC}" type="datetimeFigureOut">
              <a:rPr lang="hu-HU" smtClean="0"/>
              <a:t>2016.04.25.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0CDD2-D0B3-4C06-83E3-11F5FA0107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5590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97F1C-BC7C-4EB9-8D52-63EE6C50CE5C}" type="datetimeFigureOut">
              <a:rPr lang="hu-HU" smtClean="0"/>
              <a:t>2016.04.25.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6B8AA-5026-4381-B20F-C6D6684B2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8565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6B8AA-5026-4381-B20F-C6D6684B2A75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5704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E36-9F3D-4C3C-8F8A-D3C3C9F04CC6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28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0E18-E975-4860-B6FA-C600022330E8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42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619B-54B5-4718-B2EA-D551D297FBC5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08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A66C-DA17-46C1-8C0A-A22ABC222F71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76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576A9-6483-40E5-A459-99C33BBEE938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92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8CC1-7704-41B7-8106-79D341C3909E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392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D0F63-E912-4487-9D62-8742843A75F1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32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3664-D0C4-4259-A79C-54EA7EFD7A2E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041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947-C156-45AB-AA13-4DC3ACD3151F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46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9EE0-A209-43BD-93D2-9F384FA79BE5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33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3E6B-F64E-4916-90B6-96AF967D5FA3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553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lang="hu-HU" sz="3600" b="1">
                <a:solidFill>
                  <a:srgbClr val="009999"/>
                </a:solidFill>
              </a:defRPr>
            </a:lvl1pPr>
          </a:lstStyle>
          <a:p>
            <a:pPr marL="0" lvl="0" eaLnBrk="0" fontAlgn="base" hangingPunct="0">
              <a:spcAft>
                <a:spcPct val="0"/>
              </a:spcAft>
            </a:pPr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E36-9F3D-4C3C-8F8A-D3C3C9F04CC6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198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hu-HU" sz="2000" smtClean="0">
                <a:solidFill>
                  <a:srgbClr val="0F5494"/>
                </a:solidFill>
              </a:defRPr>
            </a:lvl1pPr>
            <a:lvl2pPr>
              <a:defRPr lang="hu-HU" sz="1800" smtClean="0"/>
            </a:lvl2pPr>
            <a:lvl3pPr>
              <a:defRPr lang="hu-HU" sz="1600" smtClean="0"/>
            </a:lvl3pPr>
            <a:lvl4pPr>
              <a:defRPr lang="hu-HU" sz="1400" smtClean="0">
                <a:latin typeface="Arial" pitchFamily="34" charset="0"/>
              </a:defRPr>
            </a:lvl4pPr>
            <a:lvl5pPr>
              <a:defRPr lang="hu-HU" sz="1200">
                <a:latin typeface="Arial" pitchFamily="34" charset="0"/>
              </a:defRPr>
            </a:lvl5pPr>
          </a:lstStyle>
          <a:p>
            <a:pPr marL="0" lvl="0" eaLnBrk="0" fontAlgn="base" hangingPunct="0">
              <a:spcAft>
                <a:spcPct val="0"/>
              </a:spcAft>
              <a:buClr>
                <a:srgbClr val="0F5494"/>
              </a:buClr>
              <a:buSzPct val="120000"/>
            </a:pPr>
            <a:r>
              <a:rPr lang="hu-HU" dirty="0" smtClean="0"/>
              <a:t>Mintaszöveg szerkesztése</a:t>
            </a:r>
          </a:p>
          <a:p>
            <a:pPr marL="830263" lvl="1" indent="-293688" eaLnBrk="0" fontAlgn="base" hangingPunct="0">
              <a:spcAft>
                <a:spcPct val="0"/>
              </a:spcAft>
              <a:buClr>
                <a:srgbClr val="42A62A"/>
              </a:buClr>
              <a:buFont typeface="Symbol" pitchFamily="18" charset="2"/>
              <a:buChar char="-"/>
            </a:pPr>
            <a:r>
              <a:rPr lang="hu-HU" dirty="0" smtClean="0"/>
              <a:t>Második szint</a:t>
            </a:r>
          </a:p>
          <a:p>
            <a:pPr marL="1238250" lvl="2" eaLnBrk="0" fontAlgn="base" hangingPunct="0">
              <a:spcAft>
                <a:spcPct val="0"/>
              </a:spcAft>
              <a:buClr>
                <a:srgbClr val="0F5494"/>
              </a:buClr>
              <a:buFontTx/>
              <a:buChar char="-"/>
            </a:pPr>
            <a:r>
              <a:rPr lang="hu-HU" dirty="0" smtClean="0"/>
              <a:t>Harmadik szint</a:t>
            </a:r>
          </a:p>
          <a:p>
            <a:pPr lvl="3" eaLnBrk="0" fontAlgn="base" hangingPunct="0">
              <a:spcAft>
                <a:spcPct val="0"/>
              </a:spcAft>
            </a:pPr>
            <a:r>
              <a:rPr lang="hu-HU" dirty="0" smtClean="0"/>
              <a:t>Negyedik szint</a:t>
            </a:r>
          </a:p>
          <a:p>
            <a:pPr lvl="4" eaLnBrk="0" fontAlgn="base" hangingPunct="0">
              <a:spcAft>
                <a:spcPct val="0"/>
              </a:spcAft>
            </a:pPr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0E18-E975-4860-B6FA-C600022330E8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212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hu-HU" sz="3600" b="1">
                <a:solidFill>
                  <a:srgbClr val="009999"/>
                </a:solidFill>
              </a:defRPr>
            </a:lvl1pPr>
          </a:lstStyle>
          <a:p>
            <a:pPr marL="0" lvl="0" eaLnBrk="0" fontAlgn="base" hangingPunct="0">
              <a:spcAft>
                <a:spcPct val="0"/>
              </a:spcAft>
            </a:pPr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619B-54B5-4718-B2EA-D551D297FBC5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86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 sz="3600" b="1" kern="1200" smtClean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4038600" cy="384929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hu-HU" sz="2400" dirty="0" smtClean="0"/>
            </a:lvl1pPr>
            <a:lvl2pPr>
              <a:defRPr lang="hu-HU" sz="2400" dirty="0" smtClean="0"/>
            </a:lvl2pPr>
            <a:lvl3pPr>
              <a:defRPr lang="hu-HU" sz="2000" dirty="0" smtClean="0"/>
            </a:lvl3pPr>
            <a:lvl4pPr>
              <a:defRPr lang="hu-HU" sz="1800" dirty="0" smtClean="0"/>
            </a:lvl4pPr>
            <a:lvl5pPr>
              <a:defRPr lang="hu-HU" sz="1600" dirty="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2276872"/>
            <a:ext cx="4038600" cy="384929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hu-HU" sz="2400" dirty="0" smtClean="0"/>
            </a:lvl1pPr>
            <a:lvl2pPr>
              <a:defRPr lang="hu-HU" sz="2400" dirty="0" smtClean="0"/>
            </a:lvl2pPr>
            <a:lvl3pPr>
              <a:defRPr lang="hu-HU" sz="2000" dirty="0" smtClean="0"/>
            </a:lvl3pPr>
            <a:lvl4pPr>
              <a:defRPr lang="hu-HU" dirty="0" smtClean="0"/>
            </a:lvl4pPr>
            <a:lvl5pPr>
              <a:defRPr lang="hu-HU" sz="1600" dirty="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A66C-DA17-46C1-8C0A-A22ABC222F71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865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67544" y="213285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780927"/>
            <a:ext cx="4040188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4008" y="213285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780927"/>
            <a:ext cx="4041775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576A9-6483-40E5-A459-99C33BBEE938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34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 sz="3600" b="1" kern="1200" smtClean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8CC1-7704-41B7-8106-79D341C3909E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440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D0F63-E912-4487-9D62-8742843A75F1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061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3008313" cy="1080120"/>
          </a:xfrm>
        </p:spPr>
        <p:txBody>
          <a:bodyPr anchor="b"/>
          <a:lstStyle>
            <a:lvl1pPr algn="l">
              <a:defRPr lang="hu-HU" sz="3200" b="1" kern="1200" dirty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268760"/>
            <a:ext cx="5111750" cy="4857403"/>
          </a:xfrm>
        </p:spPr>
        <p:txBody>
          <a:bodyPr/>
          <a:lstStyle>
            <a:lvl1pPr>
              <a:defRPr lang="hu-H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2348880"/>
            <a:ext cx="3008313" cy="37772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3664-D0C4-4259-A79C-54EA7EFD7A2E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37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1196751"/>
            <a:ext cx="5486400" cy="35308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947-C156-45AB-AA13-4DC3ACD3151F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77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400"/>
            </a:lvl1pPr>
            <a:lvl5pPr>
              <a:defRPr sz="160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9EE0-A209-43BD-93D2-9F384FA79BE5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808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1268760"/>
            <a:ext cx="2057400" cy="4857403"/>
          </a:xfrm>
        </p:spPr>
        <p:txBody>
          <a:bodyPr vert="eaVert"/>
          <a:lstStyle>
            <a:lvl1pPr>
              <a:defRPr lang="hu-HU" sz="3200" b="1" kern="1200" dirty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268760"/>
            <a:ext cx="6019800" cy="4857403"/>
          </a:xfrm>
        </p:spPr>
        <p:txBody>
          <a:bodyPr vert="vert" lIns="91440" tIns="45720" rIns="91440" bIns="45720" rtlCol="0">
            <a:normAutofit/>
          </a:bodyPr>
          <a:lstStyle>
            <a:lvl1pPr>
              <a:defRPr lang="hu-HU" sz="2400" smtClean="0"/>
            </a:lvl1pPr>
            <a:lvl2pPr>
              <a:defRPr lang="hu-HU" sz="2400" smtClean="0"/>
            </a:lvl2pPr>
            <a:lvl3pPr>
              <a:defRPr lang="hu-HU" sz="2000" smtClean="0"/>
            </a:lvl3pPr>
            <a:lvl4pPr>
              <a:defRPr lang="hu-HU" smtClean="0"/>
            </a:lvl4pPr>
            <a:lvl5pPr>
              <a:defRPr lang="hu-HU"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3E6B-F64E-4916-90B6-96AF967D5FA3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376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BFF7C-A80E-4633-B2CE-AAFB79E522F7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2266583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7339"/>
            <a:ext cx="991092" cy="677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http://www.umvp.eu/sites/default/files/eu_zaszlo.gif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897" y="92606"/>
            <a:ext cx="1006440" cy="67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41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2266583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1137882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lvl="0" eaLnBrk="0" fontAlgn="base" hangingPunct="0">
              <a:spcAft>
                <a:spcPct val="0"/>
              </a:spcAft>
            </a:pPr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2420888"/>
            <a:ext cx="8229600" cy="3705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BFF7C-A80E-4633-B2CE-AAFB79E522F7}" type="datetime1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2016.04.25.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7339"/>
            <a:ext cx="991092" cy="677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www.umvp.eu/sites/default/files/eu_zaszlo.gif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897" y="92606"/>
            <a:ext cx="1006440" cy="67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914400" rtl="0" eaLnBrk="1" latinLnBrk="0" hangingPunct="1">
        <a:spcBef>
          <a:spcPct val="0"/>
        </a:spcBef>
        <a:buNone/>
        <a:defRPr lang="hu-HU" sz="3600" b="1" kern="1200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974632" cy="2520280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</a:rPr>
              <a:t>Vidékfejlesztési Program</a:t>
            </a:r>
            <a:br>
              <a:rPr lang="hu-HU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</a:rPr>
            </a:br>
            <a:r>
              <a:rPr lang="hu-HU" sz="3300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</a:rPr>
              <a:t>–</a:t>
            </a:r>
            <a:r>
              <a:rPr lang="hu-HU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</a:rPr>
              <a:t/>
            </a:r>
            <a:br>
              <a:rPr lang="hu-HU" dirty="0" smtClean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</a:rPr>
            </a:br>
            <a:r>
              <a:rPr lang="hu-HU" dirty="0" smtClean="0">
                <a:solidFill>
                  <a:schemeClr val="accent1">
                    <a:lumMod val="75000"/>
                  </a:schemeClr>
                </a:solidFill>
                <a:ea typeface="Calibri"/>
              </a:rPr>
              <a:t>aktualitások</a:t>
            </a:r>
            <a:br>
              <a:rPr lang="hu-HU" dirty="0" smtClean="0">
                <a:solidFill>
                  <a:schemeClr val="accent1">
                    <a:lumMod val="75000"/>
                  </a:schemeClr>
                </a:solidFill>
                <a:ea typeface="Calibri"/>
              </a:rPr>
            </a:br>
            <a:r>
              <a:rPr lang="hu-HU" sz="3300" dirty="0" smtClean="0">
                <a:solidFill>
                  <a:schemeClr val="accent1">
                    <a:lumMod val="75000"/>
                  </a:schemeClr>
                </a:solidFill>
                <a:ea typeface="Calibri"/>
              </a:rPr>
              <a:t>Pályázati </a:t>
            </a:r>
            <a:r>
              <a:rPr lang="hu-HU" sz="3300" dirty="0">
                <a:solidFill>
                  <a:schemeClr val="accent1">
                    <a:lumMod val="75000"/>
                  </a:schemeClr>
                </a:solidFill>
                <a:ea typeface="Calibri"/>
              </a:rPr>
              <a:t>lehetőségek a kacsa ágazatban </a:t>
            </a:r>
            <a:endParaRPr lang="hu-HU" sz="3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27584" y="3764632"/>
            <a:ext cx="7232848" cy="1752600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Kis Miklós Zsolt</a:t>
            </a:r>
            <a:endParaRPr lang="hu-HU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agrár-vidékfejlesztésért </a:t>
            </a:r>
            <a:r>
              <a:rPr lang="hu-HU" dirty="0">
                <a:solidFill>
                  <a:schemeClr val="bg1">
                    <a:lumMod val="50000"/>
                  </a:schemeClr>
                </a:solidFill>
              </a:rPr>
              <a:t>felelős </a:t>
            </a:r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államtitkár</a:t>
            </a:r>
            <a:endParaRPr lang="hu-HU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hu-HU" dirty="0">
                <a:solidFill>
                  <a:schemeClr val="bg1">
                    <a:lumMod val="50000"/>
                  </a:schemeClr>
                </a:solidFill>
              </a:rPr>
              <a:t>Miniszterelnökség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72008" y="5786680"/>
            <a:ext cx="9036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Mélykút, Magyar </a:t>
            </a:r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Kacsaszövetség éves </a:t>
            </a:r>
            <a:r>
              <a:rPr lang="hu-HU" b="1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közgyűlése, 2016. április 26. </a:t>
            </a:r>
            <a:endParaRPr lang="hu-HU" b="1" dirty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32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Csoportba foglalás 5"/>
          <p:cNvGrpSpPr/>
          <p:nvPr/>
        </p:nvGrpSpPr>
        <p:grpSpPr>
          <a:xfrm>
            <a:off x="179388" y="3440503"/>
            <a:ext cx="4824214" cy="2508812"/>
            <a:chOff x="179586" y="3416972"/>
            <a:chExt cx="4824214" cy="2508812"/>
          </a:xfrm>
          <a:scene3d>
            <a:camera prst="isometricOffAxis1Right"/>
            <a:lightRig rig="threePt" dir="t"/>
          </a:scene3d>
        </p:grpSpPr>
        <p:cxnSp>
          <p:nvCxnSpPr>
            <p:cNvPr id="22" name="Egyenes összekötő nyíllal 21"/>
            <p:cNvCxnSpPr/>
            <p:nvPr/>
          </p:nvCxnSpPr>
          <p:spPr>
            <a:xfrm>
              <a:off x="1768475" y="4314825"/>
              <a:ext cx="749300" cy="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Szövegdoboz 29"/>
            <p:cNvSpPr txBox="1">
              <a:spLocks noChangeArrowheads="1"/>
            </p:cNvSpPr>
            <p:nvPr/>
          </p:nvSpPr>
          <p:spPr bwMode="auto">
            <a:xfrm>
              <a:off x="2601913" y="4030663"/>
              <a:ext cx="240188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defRPr/>
              </a:pPr>
              <a:r>
                <a:rPr lang="hu-HU" sz="1600" b="1" dirty="0" smtClean="0">
                  <a:solidFill>
                    <a:srgbClr val="6F9400">
                      <a:lumMod val="75000"/>
                    </a:srgbClr>
                  </a:solidFill>
                  <a:latin typeface="Franklin Gothic Medium"/>
                  <a:ea typeface="Verdana" pitchFamily="34" charset="0"/>
                  <a:cs typeface="Verdana" pitchFamily="34" charset="0"/>
                </a:rPr>
                <a:t>956,856 Mrd HUF</a:t>
              </a:r>
            </a:p>
            <a:p>
              <a:pPr>
                <a:defRPr/>
              </a:pPr>
              <a:r>
                <a:rPr lang="hu-HU" sz="1600" b="1" dirty="0" smtClean="0">
                  <a:solidFill>
                    <a:srgbClr val="6F9400">
                      <a:lumMod val="75000"/>
                    </a:srgbClr>
                  </a:solidFill>
                  <a:latin typeface="Franklin Gothic Medium"/>
                  <a:ea typeface="Verdana" pitchFamily="34" charset="0"/>
                  <a:cs typeface="Verdana" pitchFamily="34" charset="0"/>
                </a:rPr>
                <a:t>   EU forrás 2014</a:t>
              </a:r>
            </a:p>
          </p:txBody>
        </p:sp>
        <p:sp>
          <p:nvSpPr>
            <p:cNvPr id="44" name="Henger 43"/>
            <p:cNvSpPr/>
            <p:nvPr/>
          </p:nvSpPr>
          <p:spPr>
            <a:xfrm>
              <a:off x="179586" y="3416972"/>
              <a:ext cx="1490464" cy="2508812"/>
            </a:xfrm>
            <a:prstGeom prst="can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u-HU" sz="1600" b="1" dirty="0">
                  <a:ln w="12700">
                    <a:solidFill>
                      <a:srgbClr val="3E3D2D">
                        <a:satMod val="155000"/>
                      </a:srgbClr>
                    </a:solidFill>
                    <a:prstDash val="solid"/>
                  </a:ln>
                  <a:solidFill>
                    <a:srgbClr val="DFF7AE">
                      <a:tint val="85000"/>
                      <a:satMod val="155000"/>
                    </a:srgb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Times New Roman" pitchFamily="18" charset="0"/>
                </a:rPr>
                <a:t>EMVA ALAP</a:t>
              </a:r>
            </a:p>
          </p:txBody>
        </p:sp>
      </p:grpSp>
      <p:grpSp>
        <p:nvGrpSpPr>
          <p:cNvPr id="7" name="Csoportba foglalás 6"/>
          <p:cNvGrpSpPr/>
          <p:nvPr/>
        </p:nvGrpSpPr>
        <p:grpSpPr>
          <a:xfrm>
            <a:off x="179512" y="2965594"/>
            <a:ext cx="4786188" cy="894584"/>
            <a:chOff x="179512" y="2965594"/>
            <a:chExt cx="4786188" cy="894584"/>
          </a:xfrm>
          <a:scene3d>
            <a:camera prst="isometricOffAxis1Right"/>
            <a:lightRig rig="threePt" dir="t"/>
          </a:scene3d>
        </p:grpSpPr>
        <p:cxnSp>
          <p:nvCxnSpPr>
            <p:cNvPr id="33" name="Egyenes összekötő nyíllal 32"/>
            <p:cNvCxnSpPr/>
            <p:nvPr/>
          </p:nvCxnSpPr>
          <p:spPr>
            <a:xfrm>
              <a:off x="1739900" y="3505200"/>
              <a:ext cx="86201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Szövegdoboz 36"/>
            <p:cNvSpPr txBox="1"/>
            <p:nvPr/>
          </p:nvSpPr>
          <p:spPr>
            <a:xfrm>
              <a:off x="2517775" y="3213100"/>
              <a:ext cx="2447925" cy="6159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hu-HU" dirty="0">
                  <a:solidFill>
                    <a:srgbClr val="6F9400">
                      <a:lumMod val="75000"/>
                    </a:srgbClr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 </a:t>
              </a:r>
              <a:r>
                <a:rPr lang="hu-HU" sz="1600" b="1" dirty="0">
                  <a:solidFill>
                    <a:srgbClr val="6F9400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106,993 M</a:t>
              </a:r>
              <a:r>
                <a:rPr lang="hu-HU" sz="1600" b="1" dirty="0" smtClean="0">
                  <a:solidFill>
                    <a:srgbClr val="6F9400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rd </a:t>
              </a:r>
              <a:r>
                <a:rPr lang="hu-HU" sz="1600" b="1" dirty="0">
                  <a:solidFill>
                    <a:srgbClr val="6F9400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HUF</a:t>
              </a:r>
            </a:p>
            <a:p>
              <a:pPr>
                <a:defRPr/>
              </a:pPr>
              <a:r>
                <a:rPr lang="hu-HU" sz="1600" b="1" dirty="0">
                  <a:solidFill>
                    <a:srgbClr val="6F9400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     </a:t>
              </a:r>
              <a:r>
                <a:rPr lang="hu-HU" sz="1600" b="1" dirty="0" err="1">
                  <a:solidFill>
                    <a:srgbClr val="6F9400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degresszió</a:t>
              </a:r>
              <a:endParaRPr lang="hu-HU" sz="1600" b="1" dirty="0">
                <a:solidFill>
                  <a:srgbClr val="6F9400">
                    <a:lumMod val="50000"/>
                  </a:srgbClr>
                </a:solidFill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5" name="Henger 44"/>
            <p:cNvSpPr/>
            <p:nvPr/>
          </p:nvSpPr>
          <p:spPr>
            <a:xfrm>
              <a:off x="179512" y="2965594"/>
              <a:ext cx="1490464" cy="894584"/>
            </a:xfrm>
            <a:prstGeom prst="ca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u-HU" sz="1600" b="1" dirty="0">
                  <a:ln w="12700">
                    <a:solidFill>
                      <a:srgbClr val="3E3D2D">
                        <a:satMod val="155000"/>
                      </a:srgbClr>
                    </a:solidFill>
                    <a:prstDash val="solid"/>
                  </a:ln>
                  <a:solidFill>
                    <a:srgbClr val="DFF7AE">
                      <a:tint val="85000"/>
                      <a:satMod val="155000"/>
                    </a:srgb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Times New Roman" pitchFamily="18" charset="0"/>
                </a:rPr>
                <a:t>DEGRESSZIÓ</a:t>
              </a:r>
            </a:p>
          </p:txBody>
        </p:sp>
      </p:grpSp>
      <p:grpSp>
        <p:nvGrpSpPr>
          <p:cNvPr id="9" name="Csoportba foglalás 8"/>
          <p:cNvGrpSpPr/>
          <p:nvPr/>
        </p:nvGrpSpPr>
        <p:grpSpPr>
          <a:xfrm>
            <a:off x="179512" y="1967255"/>
            <a:ext cx="4824288" cy="1216152"/>
            <a:chOff x="179512" y="1967255"/>
            <a:chExt cx="4824288" cy="1216152"/>
          </a:xfrm>
          <a:scene3d>
            <a:camera prst="isometricOffAxis1Right"/>
            <a:lightRig rig="threePt" dir="t"/>
          </a:scene3d>
        </p:grpSpPr>
        <p:cxnSp>
          <p:nvCxnSpPr>
            <p:cNvPr id="40" name="Egyenes összekötő nyíllal 39"/>
            <p:cNvCxnSpPr/>
            <p:nvPr/>
          </p:nvCxnSpPr>
          <p:spPr>
            <a:xfrm>
              <a:off x="1765300" y="2574925"/>
              <a:ext cx="79216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Szövegdoboz 41"/>
            <p:cNvSpPr txBox="1"/>
            <p:nvPr/>
          </p:nvSpPr>
          <p:spPr>
            <a:xfrm>
              <a:off x="2652713" y="2406650"/>
              <a:ext cx="2351087" cy="5842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hu-HU" sz="1600" b="1" dirty="0">
                  <a:solidFill>
                    <a:srgbClr val="3E3D2D">
                      <a:lumMod val="50000"/>
                    </a:srgbClr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hu-HU" sz="1600" b="1" dirty="0">
                  <a:solidFill>
                    <a:srgbClr val="FEA022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230,505 M</a:t>
              </a:r>
              <a:r>
                <a:rPr lang="hu-HU" sz="1600" b="1" dirty="0" smtClean="0">
                  <a:solidFill>
                    <a:srgbClr val="FEA022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rd </a:t>
              </a:r>
              <a:r>
                <a:rPr lang="hu-HU" sz="1600" b="1" dirty="0">
                  <a:solidFill>
                    <a:srgbClr val="FEA022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HUF</a:t>
              </a:r>
            </a:p>
            <a:p>
              <a:pPr>
                <a:defRPr/>
              </a:pPr>
              <a:r>
                <a:rPr lang="hu-HU" sz="1600" b="1" dirty="0">
                  <a:solidFill>
                    <a:srgbClr val="FEA022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    hazai </a:t>
              </a:r>
              <a:r>
                <a:rPr lang="hu-HU" sz="1600" b="1" dirty="0" err="1">
                  <a:solidFill>
                    <a:srgbClr val="FEA022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társfin</a:t>
              </a:r>
              <a:r>
                <a:rPr lang="hu-HU" sz="1600" b="1" dirty="0">
                  <a:solidFill>
                    <a:srgbClr val="FEA022">
                      <a:lumMod val="50000"/>
                    </a:srgbClr>
                  </a:solidFill>
                  <a:ea typeface="Verdana" pitchFamily="34" charset="0"/>
                  <a:cs typeface="Verdana" pitchFamily="34" charset="0"/>
                </a:rPr>
                <a:t>.</a:t>
              </a:r>
            </a:p>
          </p:txBody>
        </p:sp>
        <p:sp>
          <p:nvSpPr>
            <p:cNvPr id="46" name="Henger 45"/>
            <p:cNvSpPr/>
            <p:nvPr/>
          </p:nvSpPr>
          <p:spPr>
            <a:xfrm>
              <a:off x="179512" y="1967255"/>
              <a:ext cx="1490464" cy="1216152"/>
            </a:xfrm>
            <a:prstGeom prst="can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u-HU" sz="1600" b="1" dirty="0">
                  <a:ln w="12700">
                    <a:solidFill>
                      <a:srgbClr val="3E3D2D">
                        <a:satMod val="155000"/>
                      </a:srgbClr>
                    </a:solidFill>
                    <a:prstDash val="solid"/>
                  </a:ln>
                  <a:solidFill>
                    <a:srgbClr val="DFF7AE">
                      <a:tint val="85000"/>
                      <a:satMod val="155000"/>
                    </a:srgb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Times New Roman" pitchFamily="18" charset="0"/>
                </a:rPr>
                <a:t>HAZAI TÁRSFIN.</a:t>
              </a:r>
              <a:endParaRPr lang="hu-HU" sz="1600" dirty="0">
                <a:solidFill>
                  <a:prstClr val="white"/>
                </a:solidFill>
                <a:cs typeface="Times New Roman" pitchFamily="18" charset="0"/>
              </a:endParaRPr>
            </a:p>
          </p:txBody>
        </p:sp>
      </p:grpSp>
      <p:grpSp>
        <p:nvGrpSpPr>
          <p:cNvPr id="8" name="Csoportba foglalás 7"/>
          <p:cNvGrpSpPr/>
          <p:nvPr/>
        </p:nvGrpSpPr>
        <p:grpSpPr>
          <a:xfrm>
            <a:off x="4672011" y="3213100"/>
            <a:ext cx="2468644" cy="1312862"/>
            <a:chOff x="4672013" y="3057525"/>
            <a:chExt cx="2719389" cy="1652588"/>
          </a:xfrm>
        </p:grpSpPr>
        <p:sp>
          <p:nvSpPr>
            <p:cNvPr id="51" name="Jobb oldali kapcsos zárójel 50"/>
            <p:cNvSpPr/>
            <p:nvPr/>
          </p:nvSpPr>
          <p:spPr>
            <a:xfrm>
              <a:off x="4672013" y="3057525"/>
              <a:ext cx="231775" cy="165258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hu-HU">
                <a:solidFill>
                  <a:prstClr val="black"/>
                </a:solidFill>
              </a:endParaRPr>
            </a:p>
          </p:txBody>
        </p:sp>
        <p:sp>
          <p:nvSpPr>
            <p:cNvPr id="52" name="Szövegdoboz 51"/>
            <p:cNvSpPr txBox="1"/>
            <p:nvPr/>
          </p:nvSpPr>
          <p:spPr>
            <a:xfrm>
              <a:off x="4935539" y="3598863"/>
              <a:ext cx="2455863" cy="5842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hu-HU" sz="1600" b="1" dirty="0">
                  <a:solidFill>
                    <a:prstClr val="black">
                      <a:lumMod val="95000"/>
                      <a:lumOff val="5000"/>
                    </a:prstClr>
                  </a:solidFill>
                  <a:ea typeface="Verdana" pitchFamily="34" charset="0"/>
                  <a:cs typeface="Verdana" pitchFamily="34" charset="0"/>
                </a:rPr>
                <a:t>1063,849 M</a:t>
              </a:r>
              <a:r>
                <a:rPr lang="hu-HU" sz="1600" b="1" dirty="0" smtClean="0">
                  <a:solidFill>
                    <a:prstClr val="black">
                      <a:lumMod val="95000"/>
                      <a:lumOff val="5000"/>
                    </a:prstClr>
                  </a:solidFill>
                  <a:ea typeface="Verdana" pitchFamily="34" charset="0"/>
                  <a:cs typeface="Verdana" pitchFamily="34" charset="0"/>
                </a:rPr>
                <a:t>rd </a:t>
              </a:r>
              <a:r>
                <a:rPr lang="hu-HU" sz="1600" b="1" dirty="0">
                  <a:solidFill>
                    <a:prstClr val="black">
                      <a:lumMod val="95000"/>
                      <a:lumOff val="5000"/>
                    </a:prstClr>
                  </a:solidFill>
                  <a:ea typeface="Verdana" pitchFamily="34" charset="0"/>
                  <a:cs typeface="Verdana" pitchFamily="34" charset="0"/>
                </a:rPr>
                <a:t>HUF</a:t>
              </a:r>
            </a:p>
            <a:p>
              <a:pPr>
                <a:defRPr/>
              </a:pPr>
              <a:r>
                <a:rPr lang="hu-HU" sz="1600" b="1" dirty="0">
                  <a:solidFill>
                    <a:prstClr val="black">
                      <a:lumMod val="95000"/>
                      <a:lumOff val="5000"/>
                    </a:prstClr>
                  </a:solidFill>
                  <a:ea typeface="Verdana" pitchFamily="34" charset="0"/>
                  <a:cs typeface="Verdana" pitchFamily="34" charset="0"/>
                </a:rPr>
                <a:t>  teljes EU forrás</a:t>
              </a:r>
            </a:p>
          </p:txBody>
        </p:sp>
      </p:grpSp>
      <p:grpSp>
        <p:nvGrpSpPr>
          <p:cNvPr id="11" name="Csoportba foglalás 10"/>
          <p:cNvGrpSpPr/>
          <p:nvPr/>
        </p:nvGrpSpPr>
        <p:grpSpPr>
          <a:xfrm>
            <a:off x="6018213" y="2132856"/>
            <a:ext cx="2484305" cy="1510298"/>
            <a:chOff x="6018213" y="1922463"/>
            <a:chExt cx="2484305" cy="2085975"/>
          </a:xfrm>
        </p:grpSpPr>
        <p:sp>
          <p:nvSpPr>
            <p:cNvPr id="70" name="Jobb oldali kapcsos zárójel 69"/>
            <p:cNvSpPr/>
            <p:nvPr/>
          </p:nvSpPr>
          <p:spPr>
            <a:xfrm>
              <a:off x="6018213" y="1922463"/>
              <a:ext cx="252412" cy="2085975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hu-HU" dirty="0">
                <a:solidFill>
                  <a:prstClr val="black"/>
                </a:solidFill>
              </a:endParaRPr>
            </a:p>
          </p:txBody>
        </p:sp>
        <p:sp>
          <p:nvSpPr>
            <p:cNvPr id="71" name="Szövegdoboz 70"/>
            <p:cNvSpPr txBox="1">
              <a:spLocks noChangeArrowheads="1"/>
            </p:cNvSpPr>
            <p:nvPr/>
          </p:nvSpPr>
          <p:spPr bwMode="auto">
            <a:xfrm>
              <a:off x="6270625" y="2513806"/>
              <a:ext cx="2231893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hu-HU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hu-HU" b="1" dirty="0">
                  <a:solidFill>
                    <a:srgbClr val="FEA022">
                      <a:lumMod val="75000"/>
                    </a:srgbClr>
                  </a:solidFill>
                  <a:latin typeface="Franklin Gothic Medium"/>
                </a:rPr>
                <a:t>TELJES VP FORRÁS</a:t>
              </a:r>
            </a:p>
            <a:p>
              <a:endParaRPr lang="hu-HU" b="1" dirty="0" smtClean="0">
                <a:solidFill>
                  <a:srgbClr val="FEA022">
                    <a:lumMod val="75000"/>
                  </a:srgbClr>
                </a:solidFill>
                <a:latin typeface="Franklin Gothic Medium"/>
              </a:endParaRPr>
            </a:p>
            <a:p>
              <a:r>
                <a:rPr lang="hu-HU" b="1" dirty="0" smtClean="0">
                  <a:solidFill>
                    <a:srgbClr val="FEA022">
                      <a:lumMod val="75000"/>
                    </a:srgbClr>
                  </a:solidFill>
                  <a:latin typeface="Franklin Gothic Medium"/>
                </a:rPr>
                <a:t>1 </a:t>
              </a:r>
              <a:r>
                <a:rPr lang="hu-HU" b="1" dirty="0">
                  <a:solidFill>
                    <a:srgbClr val="FEA022">
                      <a:lumMod val="75000"/>
                    </a:srgbClr>
                  </a:solidFill>
                  <a:latin typeface="Franklin Gothic Medium"/>
                </a:rPr>
                <a:t>294, 354 M</a:t>
              </a:r>
              <a:r>
                <a:rPr lang="hu-HU" b="1" dirty="0" smtClean="0">
                  <a:solidFill>
                    <a:srgbClr val="FEA022">
                      <a:lumMod val="75000"/>
                    </a:srgbClr>
                  </a:solidFill>
                  <a:latin typeface="Franklin Gothic Medium"/>
                </a:rPr>
                <a:t>rd </a:t>
              </a:r>
              <a:r>
                <a:rPr lang="hu-HU" b="1" dirty="0">
                  <a:solidFill>
                    <a:srgbClr val="FEA022">
                      <a:lumMod val="75000"/>
                    </a:srgbClr>
                  </a:solidFill>
                  <a:latin typeface="Franklin Gothic Medium"/>
                </a:rPr>
                <a:t>HUF</a:t>
              </a:r>
            </a:p>
          </p:txBody>
        </p:sp>
      </p:grpSp>
      <p:sp>
        <p:nvSpPr>
          <p:cNvPr id="25" name="Téglalap 24"/>
          <p:cNvSpPr/>
          <p:nvPr/>
        </p:nvSpPr>
        <p:spPr>
          <a:xfrm>
            <a:off x="1669852" y="1087725"/>
            <a:ext cx="7474148" cy="47705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sz="2500" b="1" dirty="0">
                <a:solidFill>
                  <a:srgbClr val="6F9400">
                    <a:lumMod val="75000"/>
                  </a:srgbClr>
                </a:solidFill>
                <a:latin typeface="Franklin Gothic Medium (Szövegtörzs)"/>
              </a:rPr>
              <a:t>A </a:t>
            </a:r>
            <a:r>
              <a:rPr lang="hu-HU" sz="2500" b="1" dirty="0" smtClean="0">
                <a:solidFill>
                  <a:srgbClr val="6F9400">
                    <a:lumMod val="75000"/>
                  </a:srgbClr>
                </a:solidFill>
                <a:latin typeface="Franklin Gothic Medium (Szövegtörzs)"/>
              </a:rPr>
              <a:t>Vidékfejlesztési Program forrásszerkezete</a:t>
            </a:r>
            <a:endParaRPr lang="hu-HU" sz="2500" b="1" dirty="0">
              <a:solidFill>
                <a:prstClr val="black"/>
              </a:solidFill>
              <a:latin typeface="Franklin Gothic Medium (Szövegtörzs)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5003800" y="4369683"/>
            <a:ext cx="3954804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hu-HU" sz="1600" u="sng" dirty="0" smtClean="0">
                <a:solidFill>
                  <a:prstClr val="white"/>
                </a:solidFill>
              </a:rPr>
              <a:t>EREDMÉNYEK: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1600" u="sng" dirty="0" smtClean="0">
                <a:solidFill>
                  <a:prstClr val="white"/>
                </a:solidFill>
              </a:rPr>
              <a:t>Beruházási </a:t>
            </a:r>
            <a:r>
              <a:rPr lang="hu-HU" sz="1600" u="sng" dirty="0">
                <a:solidFill>
                  <a:prstClr val="white"/>
                </a:solidFill>
              </a:rPr>
              <a:t>támogatások: </a:t>
            </a:r>
            <a:r>
              <a:rPr lang="hu-HU" sz="1600" dirty="0">
                <a:solidFill>
                  <a:prstClr val="white"/>
                </a:solidFill>
              </a:rPr>
              <a:t>források legalább 80%-a csak a kis- és közepes méretű üzemek számára hozzáférhető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1600" u="sng" dirty="0" smtClean="0">
                <a:solidFill>
                  <a:prstClr val="white"/>
                </a:solidFill>
              </a:rPr>
              <a:t>Öntözés</a:t>
            </a:r>
            <a:r>
              <a:rPr lang="hu-HU" sz="1600" u="sng" dirty="0">
                <a:solidFill>
                  <a:prstClr val="white"/>
                </a:solidFill>
              </a:rPr>
              <a:t>:</a:t>
            </a:r>
            <a:r>
              <a:rPr lang="hu-HU" sz="1600" dirty="0">
                <a:solidFill>
                  <a:prstClr val="white"/>
                </a:solidFill>
              </a:rPr>
              <a:t> lehetőség van az öntözött területek növelését célzó beruházásokra 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1600" u="sng" dirty="0" smtClean="0">
                <a:solidFill>
                  <a:prstClr val="white"/>
                </a:solidFill>
              </a:rPr>
              <a:t>AKG</a:t>
            </a:r>
            <a:r>
              <a:rPr lang="hu-HU" sz="1600" u="sng" dirty="0">
                <a:solidFill>
                  <a:prstClr val="white"/>
                </a:solidFill>
              </a:rPr>
              <a:t>:</a:t>
            </a:r>
            <a:r>
              <a:rPr lang="hu-HU" sz="1600" dirty="0">
                <a:solidFill>
                  <a:prstClr val="white"/>
                </a:solidFill>
              </a:rPr>
              <a:t> </a:t>
            </a:r>
            <a:r>
              <a:rPr lang="hu-HU" sz="1600" dirty="0" err="1">
                <a:solidFill>
                  <a:prstClr val="white"/>
                </a:solidFill>
              </a:rPr>
              <a:t>degresszió</a:t>
            </a:r>
            <a:endParaRPr lang="hu-HU" sz="1600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1513925"/>
      </p:ext>
    </p:extLst>
  </p:cSld>
  <p:clrMapOvr>
    <a:masterClrMapping/>
  </p:clrMapOvr>
  <p:transition advTm="3673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667893523"/>
              </p:ext>
            </p:extLst>
          </p:nvPr>
        </p:nvGraphicFramePr>
        <p:xfrm>
          <a:off x="395536" y="908720"/>
          <a:ext cx="8352928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1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pPr/>
              <a:t>4</a:t>
            </a:fld>
            <a:endParaRPr lang="hu-HU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214331"/>
              </p:ext>
            </p:extLst>
          </p:nvPr>
        </p:nvGraphicFramePr>
        <p:xfrm>
          <a:off x="35496" y="769818"/>
          <a:ext cx="9073008" cy="5977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/>
                <a:gridCol w="648072"/>
                <a:gridCol w="3096344"/>
                <a:gridCol w="1368152"/>
              </a:tblGrid>
              <a:tr h="55543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Pályázat </a:t>
                      </a:r>
                      <a:r>
                        <a:rPr lang="hu-HU" sz="12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neve</a:t>
                      </a:r>
                      <a:endParaRPr lang="hu-HU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Pályázati </a:t>
                      </a:r>
                      <a:r>
                        <a:rPr lang="hu-HU" sz="12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keret</a:t>
                      </a:r>
                    </a:p>
                    <a:p>
                      <a:pPr algn="ctr" fontAlgn="ctr"/>
                      <a:r>
                        <a:rPr lang="hu-HU" sz="12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Mrd Ft</a:t>
                      </a:r>
                      <a:endParaRPr lang="hu-HU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Kedvezményezettek</a:t>
                      </a:r>
                      <a:endParaRPr lang="hu-HU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Meghirdetés időpontja</a:t>
                      </a:r>
                      <a:endParaRPr lang="hu-HU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234462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Agrár–környezetgazdálkodási kifizetés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158,62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aktív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mezőgazdasági termelők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2015. október 7.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8552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Ökológiai gazdálkodásra történő áttérés, ökológiai gazdálkodás fenntartása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51,48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aktív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mezőgazdasági termelők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2015. október 7.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6605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LEADER - Helyi fejlesztési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stratégiák elkészítésének</a:t>
                      </a:r>
                      <a:r>
                        <a:rPr lang="hu-HU" sz="1120" u="none" strike="noStrike" baseline="0" dirty="0" smtClean="0">
                          <a:effectLst/>
                          <a:latin typeface="+mj-lt"/>
                        </a:rPr>
                        <a:t> támogatása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0,96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előzetesen</a:t>
                      </a:r>
                      <a:r>
                        <a:rPr lang="hu-HU" sz="1120" u="none" strike="noStrike" baseline="0" dirty="0" smtClean="0">
                          <a:effectLst/>
                          <a:latin typeface="+mj-lt"/>
                        </a:rPr>
                        <a:t> elismert LEADER Helyi Akciócsoportok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2015.</a:t>
                      </a:r>
                      <a:r>
                        <a:rPr lang="hu-HU" sz="1120" u="none" strike="noStrike" baseline="0" dirty="0" smtClean="0">
                          <a:effectLst/>
                          <a:latin typeface="+mj-lt"/>
                        </a:rPr>
                        <a:t> november 10.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7973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Trágyatároló építése és korszerűsítése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237" marR="7237" marT="72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5,66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237" marR="7237" marT="72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mezőgazdasági termelő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, mezőgazdasági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termelők egy csoportja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, fiatal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mezőgazdasági termelő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237" marR="7237" marT="72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2015.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november 20.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237" marR="7237" marT="72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737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Mezőgazdasági termékek</a:t>
                      </a:r>
                      <a:r>
                        <a:rPr lang="hu-HU" sz="1120" u="none" strike="noStrike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értéknövelése és erőforrás-hatékonyság</a:t>
                      </a:r>
                      <a:r>
                        <a:rPr lang="hu-HU" sz="1120" u="none" strike="noStrike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elősegítése a feldolgozásban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151,00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mg-i vállalkozások, </a:t>
                      </a:r>
                      <a:r>
                        <a:rPr lang="hu-HU" sz="1120" u="none" strike="noStrike" dirty="0" err="1">
                          <a:effectLst/>
                          <a:latin typeface="+mj-lt"/>
                        </a:rPr>
                        <a:t>élip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 mikro és kis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2015.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december 28.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7973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Védett őshonos és veszélyeztetett mezőgazdasági állatfajták genetikai állományának </a:t>
                      </a:r>
                      <a:r>
                        <a:rPr lang="hu-HU" sz="1120" u="none" strike="noStrike" dirty="0" err="1">
                          <a:effectLst/>
                          <a:latin typeface="+mj-lt"/>
                        </a:rPr>
                        <a:t>in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 situ megőrzése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237" marR="7237" marT="72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14,00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237" marR="7237" marT="72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állattartók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237" marR="7237" marT="72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2015.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december</a:t>
                      </a:r>
                      <a:r>
                        <a:rPr lang="hu-HU" sz="1120" u="none" strike="noStrike" baseline="0" dirty="0" smtClean="0">
                          <a:effectLst/>
                          <a:latin typeface="+mj-lt"/>
                        </a:rPr>
                        <a:t> 29.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237" marR="7237" marT="72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990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Ritka és veszélyeztetett növényfajták növényi genetikai erőforrásainak és mikroorganizmusok ex situ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védelme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3,78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aktív mezőgazdasági termelő; génmegőrző tevékenységet végző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szervezet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2015.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december</a:t>
                      </a:r>
                      <a:r>
                        <a:rPr lang="hu-HU" sz="1120" u="none" strike="noStrike" baseline="0" dirty="0" smtClean="0">
                          <a:effectLst/>
                          <a:latin typeface="+mj-lt"/>
                        </a:rPr>
                        <a:t> 29.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8552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Az erdőgazdálkodási potenciálban okozott erdőkárok helyreállítása</a:t>
                      </a: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6,78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erdőgazdálkodók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2016. január 28.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8927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Mezőgazdasági kisüzemek fejlesztése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14,00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mg-i vállalkozások 3.000-6.000 STÉ között, mezőgazdasági kisüzemmel rendelkező mezőgazdasági termelő.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2016. február</a:t>
                      </a:r>
                      <a:r>
                        <a:rPr lang="hu-HU" sz="112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1.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87581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Kertészet korszerűsítése- üveg- és fóliaházak létesítése, energiahatékonyságának növelése geotermikus energia felhasználásának lehetőségével</a:t>
                      </a:r>
                      <a:endParaRPr lang="hu-HU" sz="1120" u="none" strike="noStrike" dirty="0"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22,50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 mg-i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vállalkozások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(80% korlát)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(mezőgazdasági termelő,mezőgazdasági termelők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egy csoportja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, fiatal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mezőgazdasági termelő)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2016. </a:t>
                      </a:r>
                      <a:r>
                        <a:rPr lang="hu-HU" sz="1120" u="none" strike="noStrike" baseline="0" dirty="0" smtClean="0">
                          <a:effectLst/>
                          <a:latin typeface="+mj-lt"/>
                        </a:rPr>
                        <a:t>február 1.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9685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Kertészet korszerűsítése - ültetvénytelepítés támogatására öntözés kialakításának lehetőségével című felhívás</a:t>
                      </a:r>
                      <a:endParaRPr lang="hu-HU" sz="1120" u="none" strike="noStrike" dirty="0"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19,00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mg-i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vállalkozások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(80% korlát)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(mezőgazdasági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termelő,mezőgazdasági termelők egy csoportja,fiatal mezőgazdasági termelő)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2016.</a:t>
                      </a:r>
                      <a:r>
                        <a:rPr lang="hu-HU" sz="1120" u="none" strike="noStrike" baseline="0" dirty="0" smtClean="0">
                          <a:effectLst/>
                          <a:latin typeface="+mj-lt"/>
                        </a:rPr>
                        <a:t> február 1. 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9685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Kertészet korszerűsítése – gyógy- és fűszernövény termesztés fejlesztése című felhívás</a:t>
                      </a:r>
                      <a:endParaRPr lang="hu-HU" sz="1120" u="none" strike="noStrike" dirty="0"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>
                          <a:effectLst/>
                          <a:latin typeface="+mj-lt"/>
                        </a:rPr>
                        <a:t>3,00</a:t>
                      </a:r>
                      <a:endParaRPr lang="hu-HU" sz="112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mg-i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vállalkozások (mezőgazdasági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termelő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, mezőgazdasági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termelők egy csoportja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, fiatal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mezőgazdasági termelő)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2016. </a:t>
                      </a:r>
                      <a:r>
                        <a:rPr lang="hu-HU" sz="1120" u="none" strike="noStrike" baseline="0" dirty="0" smtClean="0">
                          <a:effectLst/>
                          <a:latin typeface="+mj-lt"/>
                        </a:rPr>
                        <a:t>február 1.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5883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Kertészet korszerűsítése – gombaházak - hűtőházak létrehozására, meglévő gombaházak - hűtőházak korszerűsítését támogató felhívás</a:t>
                      </a:r>
                      <a:endParaRPr lang="hu-HU" sz="1120" u="none" strike="noStrike" dirty="0"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22,00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mg-i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vállalkozások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(80% korlát) 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(mezőgazdasági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termelő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, mezőgazdasági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termelők egy csoportja</a:t>
                      </a:r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, fiatal </a:t>
                      </a:r>
                      <a:r>
                        <a:rPr lang="hu-HU" sz="1120" u="none" strike="noStrike" dirty="0">
                          <a:effectLst/>
                          <a:latin typeface="+mj-lt"/>
                        </a:rPr>
                        <a:t>mezőgazdasági termelő)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+mj-lt"/>
                        </a:rPr>
                        <a:t>2016. február 1.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églalap 3"/>
          <p:cNvSpPr/>
          <p:nvPr/>
        </p:nvSpPr>
        <p:spPr>
          <a:xfrm>
            <a:off x="2699792" y="0"/>
            <a:ext cx="3672408" cy="7078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sz="2000" b="1" dirty="0" smtClean="0">
                <a:solidFill>
                  <a:schemeClr val="accent1">
                    <a:lumMod val="75000"/>
                  </a:schemeClr>
                </a:solidFill>
                <a:latin typeface="Franklin Gothic Medium (Szövegtörzs)"/>
              </a:rPr>
              <a:t>Megjelent pályázatok (26 db)</a:t>
            </a:r>
          </a:p>
          <a:p>
            <a:pPr algn="ctr"/>
            <a:r>
              <a:rPr lang="hu-HU" sz="2000" b="1" dirty="0">
                <a:solidFill>
                  <a:schemeClr val="accent1">
                    <a:lumMod val="75000"/>
                  </a:schemeClr>
                </a:solidFill>
                <a:latin typeface="Franklin Gothic Medium (Szövegtörzs)"/>
              </a:rPr>
              <a:t>Összérték: </a:t>
            </a:r>
            <a:r>
              <a:rPr lang="hu-HU" sz="2000" b="1" dirty="0" smtClean="0">
                <a:solidFill>
                  <a:schemeClr val="accent1">
                    <a:lumMod val="75000"/>
                  </a:schemeClr>
                </a:solidFill>
                <a:latin typeface="Franklin Gothic Medium (Szövegtörzs)"/>
              </a:rPr>
              <a:t>719,23 </a:t>
            </a: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  <a:latin typeface="Franklin Gothic Medium (Szövegtörzs)"/>
              </a:rPr>
              <a:t>Mrd Ft</a:t>
            </a:r>
            <a:endParaRPr lang="hu-HU" sz="2000" b="1" dirty="0">
              <a:latin typeface="Franklin Gothic Medium (Szövegtörzs)"/>
            </a:endParaRPr>
          </a:p>
        </p:txBody>
      </p:sp>
    </p:spTree>
    <p:extLst>
      <p:ext uri="{BB962C8B-B14F-4D97-AF65-F5344CB8AC3E}">
        <p14:creationId xmlns:p14="http://schemas.microsoft.com/office/powerpoint/2010/main" val="5485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699792" y="-27384"/>
            <a:ext cx="3672408" cy="7078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sz="2000" b="1" dirty="0" smtClean="0">
                <a:solidFill>
                  <a:schemeClr val="accent1">
                    <a:lumMod val="75000"/>
                  </a:schemeClr>
                </a:solidFill>
                <a:latin typeface="Franklin Gothic Medium (Szövegtörzs)"/>
              </a:rPr>
              <a:t>Megjelent pályázatok (26 db)</a:t>
            </a:r>
          </a:p>
          <a:p>
            <a:pPr algn="ctr"/>
            <a:r>
              <a:rPr lang="hu-HU" sz="2000" b="1" dirty="0">
                <a:solidFill>
                  <a:schemeClr val="accent1">
                    <a:lumMod val="75000"/>
                  </a:schemeClr>
                </a:solidFill>
                <a:latin typeface="Franklin Gothic Medium (Szövegtörzs)"/>
              </a:rPr>
              <a:t>Összérték: </a:t>
            </a:r>
            <a:r>
              <a:rPr lang="hu-HU" sz="2000" b="1" dirty="0" smtClean="0">
                <a:solidFill>
                  <a:schemeClr val="accent1">
                    <a:lumMod val="75000"/>
                  </a:schemeClr>
                </a:solidFill>
                <a:latin typeface="Franklin Gothic Medium (Szövegtörzs)"/>
              </a:rPr>
              <a:t>719,23 </a:t>
            </a: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  <a:latin typeface="Franklin Gothic Medium (Szövegtörzs)"/>
              </a:rPr>
              <a:t>Mrd Ft</a:t>
            </a:r>
            <a:endParaRPr lang="hu-HU" sz="2000" b="1" dirty="0">
              <a:latin typeface="Franklin Gothic Medium (Szövegtörzs)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739057"/>
              </p:ext>
            </p:extLst>
          </p:nvPr>
        </p:nvGraphicFramePr>
        <p:xfrm>
          <a:off x="122797" y="644982"/>
          <a:ext cx="9000491" cy="6060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89594"/>
                <a:gridCol w="569943"/>
                <a:gridCol w="3229828"/>
                <a:gridCol w="1211126"/>
              </a:tblGrid>
              <a:tr h="54407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Pályázat </a:t>
                      </a:r>
                      <a:r>
                        <a:rPr lang="hu-HU" sz="12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neve</a:t>
                      </a:r>
                      <a:endParaRPr lang="hu-HU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Pályázati </a:t>
                      </a:r>
                      <a:r>
                        <a:rPr lang="hu-HU" sz="12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keret</a:t>
                      </a:r>
                    </a:p>
                    <a:p>
                      <a:pPr algn="ctr" fontAlgn="ctr"/>
                      <a:r>
                        <a:rPr lang="hu-HU" sz="12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Mrd Ft</a:t>
                      </a:r>
                      <a:endParaRPr lang="hu-HU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Kedvezményezettek</a:t>
                      </a:r>
                      <a:endParaRPr lang="hu-HU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Meghirdetés időpontja</a:t>
                      </a:r>
                      <a:endParaRPr lang="hu-HU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5083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>
                          <a:effectLst/>
                          <a:latin typeface="Franklin Gothic Medium" pitchFamily="34" charset="0"/>
                        </a:rPr>
                        <a:t>Településképet meghatározó épületek külső rekonstrukciója, többfunkciós közösségi tér létrehozása, fejlesztése, energetikai korszerűsítés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>
                          <a:effectLst/>
                          <a:latin typeface="Franklin Gothic Medium" pitchFamily="34" charset="0"/>
                        </a:rPr>
                        <a:t>26,90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Franklin Gothic Medium" pitchFamily="34" charset="0"/>
                        </a:rPr>
                        <a:t>önkormányzatok, non-profit, egyházi jogi személy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Franklin Gothic Medium" pitchFamily="34" charset="0"/>
                        </a:rPr>
                        <a:t>2016.</a:t>
                      </a:r>
                      <a:r>
                        <a:rPr lang="hu-HU" sz="1120" u="none" strike="noStrike" baseline="0" dirty="0" smtClean="0">
                          <a:effectLst/>
                          <a:latin typeface="Franklin Gothic Medium" pitchFamily="34" charset="0"/>
                        </a:rPr>
                        <a:t> február 9.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555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>
                          <a:effectLst/>
                          <a:latin typeface="Franklin Gothic Medium" pitchFamily="34" charset="0"/>
                        </a:rPr>
                        <a:t>Egyedi szennyvízkezelés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u="none" strike="noStrike" dirty="0">
                          <a:effectLst/>
                          <a:latin typeface="Franklin Gothic Medium" pitchFamily="34" charset="0"/>
                        </a:rPr>
                        <a:t>12,00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>
                          <a:effectLst/>
                          <a:latin typeface="Franklin Gothic Medium" pitchFamily="34" charset="0"/>
                        </a:rPr>
                        <a:t>önkormányzatok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u="none" strike="noStrike" dirty="0" smtClean="0">
                          <a:effectLst/>
                          <a:latin typeface="Franklin Gothic Medium" pitchFamily="34" charset="0"/>
                        </a:rPr>
                        <a:t>2016. február 9.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5908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 smtClean="0">
                          <a:effectLst/>
                          <a:latin typeface="Franklin Gothic Medium" pitchFamily="34" charset="0"/>
                        </a:rPr>
                        <a:t>Kompenzációs kifizetések természeti hátránnyal érintett területeken</a:t>
                      </a: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23,62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aktív mezőgazdasági termelő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február 9.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2168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 smtClean="0">
                          <a:effectLst/>
                          <a:latin typeface="Franklin Gothic Medium" pitchFamily="34" charset="0"/>
                        </a:rPr>
                        <a:t>Mezőgazdasági biztosítás díjához nyújtott támogatás</a:t>
                      </a: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23,70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aktív mezőgazdasági</a:t>
                      </a:r>
                      <a:r>
                        <a:rPr lang="hu-HU" sz="112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 termelők, vagy mezőgazdasági termelők egy csoportja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február  9. 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8577" marR="8577" marT="857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4218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u="none" strike="noStrike" dirty="0" err="1" smtClean="0">
                          <a:effectLst/>
                          <a:latin typeface="Franklin Gothic Medium" pitchFamily="34" charset="0"/>
                        </a:rPr>
                        <a:t>Natura</a:t>
                      </a:r>
                      <a:r>
                        <a:rPr lang="hu-HU" sz="1120" u="none" strike="noStrike" dirty="0" smtClean="0">
                          <a:effectLst/>
                          <a:latin typeface="Franklin Gothic Medium" pitchFamily="34" charset="0"/>
                        </a:rPr>
                        <a:t> 2000 mezőgazdasági területeknek nyújtott kompenzációs</a:t>
                      </a:r>
                      <a:r>
                        <a:rPr lang="hu-HU" sz="1120" u="none" strike="noStrike" baseline="0" dirty="0" smtClean="0">
                          <a:effectLst/>
                          <a:latin typeface="Franklin Gothic Medium" pitchFamily="34" charset="0"/>
                        </a:rPr>
                        <a:t> kifizetések</a:t>
                      </a:r>
                      <a:endParaRPr lang="hu-HU" sz="1120" u="none" strike="noStrike" dirty="0">
                        <a:effectLst/>
                        <a:latin typeface="Franklin Gothic Medium" pitchFamily="34" charset="0"/>
                      </a:endParaRPr>
                    </a:p>
                  </a:txBody>
                  <a:tcPr marL="8289" marR="8289" marT="828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25,85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8289" marR="8289" marT="828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aktív mezőgazdasági termelő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8289" marR="8289" marT="828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február  9.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8289" marR="8289" marT="828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5908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Natura</a:t>
                      </a:r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 2000 erdőterületeknek nyújtott kompenzációs kifizetések</a:t>
                      </a:r>
                      <a:r>
                        <a:rPr lang="hu-HU" sz="112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 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25,50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magánjogi erdőgazdálkodók, vagy csoportjaik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február  9.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1425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Erdei termelési potenciál mobilizálását szolgáló tevékenységek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2,7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magánjogi vagy önkormányzati erdőgazdálkodók 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március 16.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83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Állattartó telepek</a:t>
                      </a:r>
                      <a:r>
                        <a:rPr lang="hu-HU" sz="112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 korszerűsítése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5,95 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állattartó mg-i vállalkozások (80% korlát)  (mezőgazdasági termelő, mezőgazdasági termelők egy csoportja, fiatal mezőgazdasági termelő)</a:t>
                      </a: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március 25.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83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Szarvasmarhatartó</a:t>
                      </a:r>
                      <a:r>
                        <a:rPr lang="hu-HU" sz="112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 telepek korszerűsítése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19,86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szarvasmarha tartó  mg-i vállalkozások (mg-i termelő, mg-i termelők egy csoportja, fiatal mg-i termelő)</a:t>
                      </a: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március 25.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83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Baromfitartó telepek korszerűsítése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19,86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baromfitartó mg-i vállalkozások (80% korlát) (mg-i termelő, mg-i termelők egy csoportja, fiatal mg-i termelő)</a:t>
                      </a: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március 25.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83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Sertéstartó telepek korszerűsítése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19,86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sertéstartó mg-i vállalkozások (80% korlát) (mg-i termelő, mg-i termelők egy csoportja, fiatal mg-i termelő)</a:t>
                      </a: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március 25.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83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Juh- és kecsketartó telepek korszerűsítése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3,97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juh,kecsketartó mg-i vállalkozások (80% korlát) (mg-i termelő, mg-i termelők egy csoportja, fiatal mg-i termelő)</a:t>
                      </a: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március 25.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5947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itchFamily="2" charset="2"/>
                        <a:buChar char="ü"/>
                      </a:pPr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A tejágazat szerkezetátalakítását kísérő állatjóléti támogatás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36,53 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tejtermelő mg-i vállalkozások</a:t>
                      </a: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12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Franklin Gothic Medium" pitchFamily="34" charset="0"/>
                        </a:rPr>
                        <a:t>2016. március 30.</a:t>
                      </a:r>
                      <a:endParaRPr lang="hu-HU" sz="112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marL="7817" marR="7817" marT="781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68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42017999"/>
              </p:ext>
            </p:extLst>
          </p:nvPr>
        </p:nvGraphicFramePr>
        <p:xfrm>
          <a:off x="3696" y="764704"/>
          <a:ext cx="8878075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églalap 11"/>
          <p:cNvSpPr/>
          <p:nvPr/>
        </p:nvSpPr>
        <p:spPr>
          <a:xfrm>
            <a:off x="35496" y="5157192"/>
            <a:ext cx="8466935" cy="165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hu-HU" altLang="hu-HU" sz="1600" b="1" u="sng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Támogatási </a:t>
            </a:r>
            <a:r>
              <a:rPr lang="hu-HU" altLang="hu-HU" sz="1600" b="1" u="sng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célok:</a:t>
            </a:r>
            <a:endParaRPr lang="hu-HU" altLang="hu-HU" sz="1600" b="1" dirty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  <a:p>
            <a:pPr marL="171450" indent="-171450" algn="just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hu-HU" altLang="hu-HU" sz="1600" b="1" dirty="0" smtClean="0">
                <a:cs typeface="Times New Roman" pitchFamily="18" charset="0"/>
              </a:rPr>
              <a:t>trágyaelhelyezéssel </a:t>
            </a:r>
            <a:r>
              <a:rPr lang="hu-HU" altLang="hu-HU" sz="1600" b="1" dirty="0">
                <a:cs typeface="Times New Roman" pitchFamily="18" charset="0"/>
              </a:rPr>
              <a:t>kapcsolatos előírásoknak történő megfelelés, trágyatárolók </a:t>
            </a:r>
            <a:r>
              <a:rPr lang="hu-HU" altLang="hu-HU" sz="1600" b="1" dirty="0" smtClean="0">
                <a:cs typeface="Times New Roman" pitchFamily="18" charset="0"/>
              </a:rPr>
              <a:t>kialakítása</a:t>
            </a:r>
            <a:r>
              <a:rPr lang="hu-HU" altLang="hu-HU" sz="1600" dirty="0" smtClean="0">
                <a:cs typeface="Times New Roman" pitchFamily="18" charset="0"/>
              </a:rPr>
              <a:t>;</a:t>
            </a:r>
          </a:p>
          <a:p>
            <a:pPr marL="171450" indent="-171450" algn="just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hu-HU" altLang="hu-HU" sz="1600" dirty="0" smtClean="0">
                <a:cs typeface="Times New Roman" pitchFamily="18" charset="0"/>
              </a:rPr>
              <a:t>trágyakezelés </a:t>
            </a:r>
            <a:r>
              <a:rPr lang="hu-HU" altLang="hu-HU" sz="1600" dirty="0">
                <a:cs typeface="Times New Roman" pitchFamily="18" charset="0"/>
              </a:rPr>
              <a:t>és komposztálás agrotechnikai eszközei és a kiszolgáló infrastruktúra beszerzése és felújítása (önállóan nem</a:t>
            </a:r>
            <a:r>
              <a:rPr lang="hu-HU" altLang="hu-HU" sz="1600" dirty="0" smtClean="0">
                <a:cs typeface="Times New Roman" pitchFamily="18" charset="0"/>
              </a:rPr>
              <a:t>);</a:t>
            </a:r>
          </a:p>
          <a:p>
            <a:pPr marL="171450" indent="-171450" algn="just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hu-HU" altLang="hu-HU" sz="1600" dirty="0" smtClean="0">
                <a:cs typeface="Times New Roman" pitchFamily="18" charset="0"/>
              </a:rPr>
              <a:t>trágyatároláshoz</a:t>
            </a:r>
            <a:r>
              <a:rPr lang="hu-HU" altLang="hu-HU" sz="1600" dirty="0">
                <a:cs typeface="Times New Roman" pitchFamily="18" charset="0"/>
              </a:rPr>
              <a:t>, feldolgozáshoz, mozgatáshoz szükséges erő és munkagépek beszerzése (önállóan nem).</a:t>
            </a: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3696" y="19720"/>
            <a:ext cx="5821946" cy="5760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lang="hu-HU" sz="3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altLang="hu-HU" sz="2500" dirty="0" smtClean="0">
                <a:solidFill>
                  <a:schemeClr val="accent2">
                    <a:lumMod val="75000"/>
                  </a:schemeClr>
                </a:solidFill>
                <a:latin typeface="Franklin Gothic Medium (Szövegtörzs)"/>
                <a:cs typeface="Times New Roman" pitchFamily="18" charset="0"/>
              </a:rPr>
              <a:t>Trágyatároló építése</a:t>
            </a:r>
            <a:endParaRPr lang="hu-HU" altLang="hu-HU" sz="2500" dirty="0">
              <a:solidFill>
                <a:schemeClr val="accent2">
                  <a:lumMod val="75000"/>
                </a:schemeClr>
              </a:solidFill>
              <a:latin typeface="Franklin Gothic Medium (Szövegtörzs)"/>
              <a:cs typeface="Times New Roman" pitchFamily="18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6228184" y="2094756"/>
            <a:ext cx="2736304" cy="151216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600" b="1" u="sng" dirty="0" smtClean="0">
                <a:solidFill>
                  <a:schemeClr val="accent2">
                    <a:lumMod val="75000"/>
                  </a:schemeClr>
                </a:solidFill>
              </a:rPr>
              <a:t>Beadott kérelmek száma: </a:t>
            </a:r>
          </a:p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707 db</a:t>
            </a:r>
          </a:p>
          <a:p>
            <a:pPr algn="ctr"/>
            <a:r>
              <a:rPr lang="hu-HU" sz="1600" b="1" u="sng" dirty="0" smtClean="0">
                <a:solidFill>
                  <a:schemeClr val="accent2">
                    <a:lumMod val="75000"/>
                  </a:schemeClr>
                </a:solidFill>
              </a:rPr>
              <a:t>Az igényelt </a:t>
            </a:r>
            <a:r>
              <a:rPr lang="hu-HU" sz="1600" b="1" u="sng" dirty="0">
                <a:solidFill>
                  <a:schemeClr val="accent2">
                    <a:lumMod val="75000"/>
                  </a:schemeClr>
                </a:solidFill>
              </a:rPr>
              <a:t>támogatási </a:t>
            </a:r>
            <a:r>
              <a:rPr lang="hu-HU" sz="1600" b="1" u="sng" dirty="0" smtClean="0">
                <a:solidFill>
                  <a:schemeClr val="accent2">
                    <a:lumMod val="75000"/>
                  </a:schemeClr>
                </a:solidFill>
              </a:rPr>
              <a:t>összeg:</a:t>
            </a:r>
            <a:endParaRPr lang="hu-HU" sz="16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hu-HU" sz="1600" b="1" dirty="0" smtClean="0">
                <a:solidFill>
                  <a:schemeClr val="tx1"/>
                </a:solidFill>
              </a:rPr>
              <a:t>14,8 </a:t>
            </a:r>
            <a:r>
              <a:rPr lang="hu-HU" sz="1600" b="1" dirty="0">
                <a:solidFill>
                  <a:schemeClr val="tx1"/>
                </a:solidFill>
              </a:rPr>
              <a:t>Mrd </a:t>
            </a:r>
            <a:r>
              <a:rPr lang="hu-HU" sz="1600" b="1" dirty="0" smtClean="0">
                <a:solidFill>
                  <a:schemeClr val="tx1"/>
                </a:solidFill>
              </a:rPr>
              <a:t>Ft</a:t>
            </a:r>
            <a:endParaRPr lang="hu-HU" sz="1600" dirty="0">
              <a:solidFill>
                <a:schemeClr val="tx1"/>
              </a:solidFill>
            </a:endParaRPr>
          </a:p>
        </p:txBody>
      </p:sp>
      <p:sp>
        <p:nvSpPr>
          <p:cNvPr id="3" name="Hatszög 2"/>
          <p:cNvSpPr/>
          <p:nvPr/>
        </p:nvSpPr>
        <p:spPr>
          <a:xfrm>
            <a:off x="6006170" y="3606924"/>
            <a:ext cx="3137830" cy="1641730"/>
          </a:xfrm>
          <a:prstGeom prst="hexag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6407696" y="3717032"/>
            <a:ext cx="23107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u="sng" dirty="0" smtClean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hu-HU" sz="1600" b="1" u="sng" dirty="0">
                <a:solidFill>
                  <a:schemeClr val="accent2">
                    <a:lumMod val="75000"/>
                  </a:schemeClr>
                </a:solidFill>
              </a:rPr>
              <a:t>megvalósítási helyhez </a:t>
            </a:r>
            <a:endParaRPr lang="hu-HU" sz="16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hu-HU" sz="1600" b="1" u="sng" dirty="0" smtClean="0">
                <a:solidFill>
                  <a:schemeClr val="accent2">
                    <a:lumMod val="75000"/>
                  </a:schemeClr>
                </a:solidFill>
              </a:rPr>
              <a:t>baromfi </a:t>
            </a:r>
            <a:r>
              <a:rPr lang="hu-HU" sz="1600" b="1" u="sng" dirty="0">
                <a:solidFill>
                  <a:schemeClr val="accent2">
                    <a:lumMod val="75000"/>
                  </a:schemeClr>
                </a:solidFill>
              </a:rPr>
              <a:t>tartás </a:t>
            </a:r>
            <a:r>
              <a:rPr lang="hu-HU" sz="1600" b="1" u="sng" dirty="0" smtClean="0">
                <a:solidFill>
                  <a:schemeClr val="accent2">
                    <a:lumMod val="75000"/>
                  </a:schemeClr>
                </a:solidFill>
              </a:rPr>
              <a:t>kötődik:</a:t>
            </a:r>
          </a:p>
          <a:p>
            <a:pPr algn="ctr"/>
            <a:r>
              <a:rPr lang="hu-HU" sz="1600" b="1" dirty="0" smtClean="0"/>
              <a:t>111 db kérelem</a:t>
            </a:r>
            <a:endParaRPr lang="hu-HU" sz="1600" b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6212260" y="4581128"/>
            <a:ext cx="2752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600" b="1" u="sng" dirty="0">
                <a:solidFill>
                  <a:schemeClr val="accent2">
                    <a:lumMod val="75000"/>
                  </a:schemeClr>
                </a:solidFill>
              </a:rPr>
              <a:t>Az igényelt támogatási összeg</a:t>
            </a:r>
            <a:r>
              <a:rPr lang="hu-HU" sz="1600" b="1" u="sng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algn="ctr"/>
            <a:r>
              <a:rPr lang="hu-HU" sz="1600" b="1" dirty="0" smtClean="0"/>
              <a:t>2,4 Mrd Ft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4543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35496" y="0"/>
            <a:ext cx="4765604" cy="8367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lang="hu-HU" sz="3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altLang="hu-HU" sz="2200" dirty="0" smtClean="0">
                <a:solidFill>
                  <a:schemeClr val="tx1"/>
                </a:solidFill>
                <a:latin typeface="Franklin Gothic Medium (Szövegtörzs)"/>
                <a:cs typeface="Times New Roman" pitchFamily="18" charset="0"/>
              </a:rPr>
              <a:t>Állattartó telepek korszerűsítésére kiírt pályázati felhívások</a:t>
            </a:r>
            <a:endParaRPr altLang="hu-HU" sz="2200" dirty="0">
              <a:solidFill>
                <a:schemeClr val="tx1"/>
              </a:solidFill>
              <a:latin typeface="Franklin Gothic Medium (Szövegtörzs)"/>
              <a:cs typeface="Times New Roman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0" y="980728"/>
            <a:ext cx="5796136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Franklin Gothic Medium (Szövegtörzs)"/>
              </a:rPr>
              <a:t>Állattartó telepek korszerűsítése (Általános ÁTK)</a:t>
            </a:r>
            <a:endParaRPr lang="hu-HU" dirty="0">
              <a:latin typeface="Franklin Gothic Medium (Szövegtörzs)"/>
            </a:endParaRPr>
          </a:p>
        </p:txBody>
      </p:sp>
      <p:sp>
        <p:nvSpPr>
          <p:cNvPr id="5" name="Ellipszis 4"/>
          <p:cNvSpPr/>
          <p:nvPr/>
        </p:nvSpPr>
        <p:spPr>
          <a:xfrm>
            <a:off x="5554960" y="620688"/>
            <a:ext cx="1393304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5606357" y="930206"/>
            <a:ext cx="1269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>
                <a:latin typeface="Franklin Gothic Medium (Szövegtörzs)"/>
              </a:rPr>
              <a:t>5,95 Mrd Ft</a:t>
            </a:r>
            <a:endParaRPr lang="hu-HU" sz="1600" b="1" dirty="0">
              <a:latin typeface="Franklin Gothic Medium (Szövegtörzs)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3333676" y="2996952"/>
            <a:ext cx="5796136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>
                <a:latin typeface="Franklin Gothic Medium (Szövegtörzs)"/>
              </a:rPr>
              <a:t>Juh- és kecsketartó telepek korszerűsítése</a:t>
            </a:r>
            <a:endParaRPr lang="hu-HU" dirty="0">
              <a:latin typeface="Franklin Gothic Medium (Szövegtörzs)"/>
            </a:endParaRPr>
          </a:p>
        </p:txBody>
      </p:sp>
      <p:sp>
        <p:nvSpPr>
          <p:cNvPr id="8" name="Ellipszis 7"/>
          <p:cNvSpPr/>
          <p:nvPr/>
        </p:nvSpPr>
        <p:spPr>
          <a:xfrm>
            <a:off x="2555776" y="2708920"/>
            <a:ext cx="1393304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2627784" y="2996952"/>
            <a:ext cx="1269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 smtClean="0">
                <a:latin typeface="Franklin Gothic Medium (Szövegtörzs)"/>
              </a:rPr>
              <a:t>3,97 Mrd Ft</a:t>
            </a:r>
            <a:endParaRPr lang="hu-HU" sz="1600" b="1" dirty="0">
              <a:latin typeface="Franklin Gothic Medium (Szövegtörzs)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1" y="147549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Támogatási intenzitás: </a:t>
            </a:r>
            <a:r>
              <a:rPr lang="hu-HU" sz="1620" dirty="0" smtClean="0"/>
              <a:t>Egyéni projekt esetén </a:t>
            </a:r>
            <a:r>
              <a:rPr lang="hu-HU" sz="1620" b="1" dirty="0" smtClean="0"/>
              <a:t>100 millió forint</a:t>
            </a:r>
            <a:r>
              <a:rPr lang="hu-HU" sz="1620" dirty="0" smtClean="0"/>
              <a:t>, kollektív projekt esetén </a:t>
            </a:r>
            <a:r>
              <a:rPr lang="hu-HU" sz="1620" b="1" dirty="0" smtClean="0"/>
              <a:t>200 millió </a:t>
            </a:r>
            <a:r>
              <a:rPr lang="hu-HU" sz="1620" dirty="0" smtClean="0"/>
              <a:t>forint. </a:t>
            </a:r>
            <a:endParaRPr lang="hu-HU" sz="1620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35496" y="1772816"/>
            <a:ext cx="8661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A támogatás kizárólag az alábbi állatfajok tartásához kapcsolódó projektekhez nyújtható:</a:t>
            </a:r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32075" y="2060848"/>
            <a:ext cx="5983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Lófélék, húshasznosítású galamb, fürj, nyúl, méh, csincsilla.</a:t>
            </a:r>
            <a:endParaRPr lang="hu-HU" b="1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21764" y="2411596"/>
            <a:ext cx="8116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Támogatási kérelmek benyújtásának első időszaka: </a:t>
            </a:r>
            <a:r>
              <a:rPr lang="hu-HU" b="1" dirty="0" smtClean="0"/>
              <a:t>2016. május 23. –  2016. július 22.</a:t>
            </a:r>
            <a:endParaRPr lang="hu-HU" b="1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35496" y="35730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Támogatási intenzitás: </a:t>
            </a:r>
            <a:r>
              <a:rPr lang="hu-HU" sz="1600" dirty="0" smtClean="0"/>
              <a:t>Egyéni projekt esetén </a:t>
            </a:r>
            <a:r>
              <a:rPr lang="hu-HU" sz="1600" b="1" dirty="0" smtClean="0"/>
              <a:t>15 millió forint</a:t>
            </a:r>
            <a:r>
              <a:rPr lang="hu-HU" sz="1600" dirty="0" smtClean="0"/>
              <a:t>, kollektív projekt esetén </a:t>
            </a:r>
            <a:r>
              <a:rPr lang="hu-HU" sz="1600" b="1" dirty="0" smtClean="0"/>
              <a:t>30 millió forint</a:t>
            </a:r>
            <a:r>
              <a:rPr lang="hu-HU" sz="1600" dirty="0" smtClean="0"/>
              <a:t>. </a:t>
            </a:r>
            <a:endParaRPr lang="hu-HU" sz="1600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46533" y="3933056"/>
            <a:ext cx="8120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Támogatási kérelmek benyújtásának első időszaka: </a:t>
            </a:r>
            <a:r>
              <a:rPr lang="hu-HU" b="1" dirty="0" smtClean="0"/>
              <a:t>2016. május 20. – 2016. július 19.</a:t>
            </a:r>
            <a:endParaRPr lang="hu-HU" b="1" dirty="0"/>
          </a:p>
        </p:txBody>
      </p:sp>
      <p:sp>
        <p:nvSpPr>
          <p:cNvPr id="21" name="Téglalap 20"/>
          <p:cNvSpPr/>
          <p:nvPr/>
        </p:nvSpPr>
        <p:spPr>
          <a:xfrm>
            <a:off x="0" y="4437112"/>
            <a:ext cx="4644008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dirty="0" smtClean="0">
                <a:latin typeface="Franklin Gothic Medium (Szövegtörzs)"/>
              </a:rPr>
              <a:t>Szarvasmarhatartó telepek korszerűsítése</a:t>
            </a:r>
            <a:endParaRPr lang="hu-HU" dirty="0">
              <a:latin typeface="Franklin Gothic Medium (Szövegtörzs)"/>
            </a:endParaRPr>
          </a:p>
        </p:txBody>
      </p:sp>
      <p:sp>
        <p:nvSpPr>
          <p:cNvPr id="22" name="Téglalap 21"/>
          <p:cNvSpPr/>
          <p:nvPr/>
        </p:nvSpPr>
        <p:spPr>
          <a:xfrm>
            <a:off x="1" y="5301208"/>
            <a:ext cx="4660900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dirty="0" smtClean="0">
                <a:latin typeface="Franklin Gothic Medium (Szövegtörzs)"/>
              </a:rPr>
              <a:t>Sertéstartó telepek korszerűsítése</a:t>
            </a:r>
            <a:endParaRPr lang="hu-HU" dirty="0">
              <a:latin typeface="Franklin Gothic Medium (Szövegtörzs)"/>
            </a:endParaRPr>
          </a:p>
        </p:txBody>
      </p:sp>
      <p:sp>
        <p:nvSpPr>
          <p:cNvPr id="23" name="Téglalap 22"/>
          <p:cNvSpPr/>
          <p:nvPr/>
        </p:nvSpPr>
        <p:spPr>
          <a:xfrm>
            <a:off x="4951020" y="5085184"/>
            <a:ext cx="417879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hu-HU" dirty="0" smtClean="0">
                <a:latin typeface="Franklin Gothic Medium (Szövegtörzs)"/>
              </a:rPr>
              <a:t>Baromfitartó telepek korszerűsítése</a:t>
            </a:r>
            <a:endParaRPr lang="hu-HU" dirty="0">
              <a:latin typeface="Franklin Gothic Medium (Szövegtörzs)"/>
            </a:endParaRPr>
          </a:p>
        </p:txBody>
      </p:sp>
      <p:sp>
        <p:nvSpPr>
          <p:cNvPr id="24" name="Ellipszis 23"/>
          <p:cNvSpPr/>
          <p:nvPr/>
        </p:nvSpPr>
        <p:spPr>
          <a:xfrm>
            <a:off x="3477692" y="4746848"/>
            <a:ext cx="1958404" cy="9864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latin typeface="Franklin Gothic Medium (Szövegtörzs)"/>
              </a:rPr>
              <a:t>3x</a:t>
            </a:r>
          </a:p>
          <a:p>
            <a:pPr algn="ctr"/>
            <a:r>
              <a:rPr lang="hu-HU" sz="1600" b="1" dirty="0" smtClean="0">
                <a:latin typeface="Franklin Gothic Medium (Szövegtörzs)"/>
              </a:rPr>
              <a:t>19,86 Mrd Ft</a:t>
            </a:r>
            <a:endParaRPr lang="hu-HU" sz="1600" b="1" dirty="0">
              <a:latin typeface="Franklin Gothic Medium (Szövegtörzs)"/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-16892" y="579597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Támogatási intenzitás: </a:t>
            </a:r>
            <a:r>
              <a:rPr lang="hu-HU" sz="1620" dirty="0" smtClean="0"/>
              <a:t>Egyéni projekt esetén </a:t>
            </a:r>
            <a:r>
              <a:rPr lang="hu-HU" sz="1620" b="1" dirty="0"/>
              <a:t>5</a:t>
            </a:r>
            <a:r>
              <a:rPr lang="hu-HU" sz="1620" b="1" dirty="0" smtClean="0"/>
              <a:t>00 millió forint</a:t>
            </a:r>
            <a:r>
              <a:rPr lang="hu-HU" sz="1620" dirty="0" smtClean="0"/>
              <a:t>, kollektív projekt esetén</a:t>
            </a:r>
            <a:r>
              <a:rPr lang="hu-HU" sz="1620" b="1" dirty="0" smtClean="0"/>
              <a:t> 1 milliárd </a:t>
            </a:r>
            <a:r>
              <a:rPr lang="hu-HU" sz="1620" dirty="0" smtClean="0"/>
              <a:t>forint. </a:t>
            </a:r>
            <a:endParaRPr lang="hu-HU" sz="1620" dirty="0"/>
          </a:p>
        </p:txBody>
      </p:sp>
      <p:sp>
        <p:nvSpPr>
          <p:cNvPr id="26" name="Szövegdoboz 25"/>
          <p:cNvSpPr txBox="1"/>
          <p:nvPr/>
        </p:nvSpPr>
        <p:spPr>
          <a:xfrm>
            <a:off x="-36512" y="6228020"/>
            <a:ext cx="6914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Támogatási kérelmek benyújtásának határideje: </a:t>
            </a:r>
            <a:r>
              <a:rPr lang="hu-HU" b="1" dirty="0" smtClean="0"/>
              <a:t>2018. május 17; 18.; 19.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23329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/>
          <p:cNvSpPr/>
          <p:nvPr/>
        </p:nvSpPr>
        <p:spPr>
          <a:xfrm>
            <a:off x="132902" y="764704"/>
            <a:ext cx="8568952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u-HU" sz="2400" b="1" dirty="0" smtClean="0">
                <a:latin typeface="Franklin Gothic Medium (Szövegtörzs)"/>
              </a:rPr>
              <a:t>Az ÁTK felhívások keretében támogatható tevékenységek</a:t>
            </a:r>
            <a:endParaRPr lang="hu-HU" sz="2400" b="1" dirty="0">
              <a:latin typeface="Franklin Gothic Medium (Szövegtörzs)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130052" y="2008584"/>
            <a:ext cx="86054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000" b="1" dirty="0" smtClean="0"/>
              <a:t>A) </a:t>
            </a:r>
            <a:r>
              <a:rPr lang="hu-HU" sz="2000" b="1" dirty="0"/>
              <a:t>versenyképesség javítása érdekében építéssel járó technológiák, valamint az állattartáshoz szükséges gépek beszerzésének támogatása.</a:t>
            </a:r>
          </a:p>
          <a:p>
            <a:pPr algn="just"/>
            <a:r>
              <a:rPr lang="hu-HU" sz="2000" dirty="0"/>
              <a:t>	1. Építéssel járó állattartási technológia kialakítása</a:t>
            </a:r>
          </a:p>
          <a:p>
            <a:pPr algn="just"/>
            <a:r>
              <a:rPr lang="hu-HU" sz="2000" dirty="0"/>
              <a:t>	2. Építéssel nem járó, állattartáshoz kapcsolódó eszközök, gépek </a:t>
            </a:r>
            <a:r>
              <a:rPr lang="hu-HU" sz="2000" dirty="0" smtClean="0"/>
              <a:t>	beszerzése </a:t>
            </a:r>
            <a:endParaRPr lang="hu-HU" sz="2000" dirty="0"/>
          </a:p>
        </p:txBody>
      </p:sp>
      <p:sp>
        <p:nvSpPr>
          <p:cNvPr id="14" name="Téglalap 13"/>
          <p:cNvSpPr/>
          <p:nvPr/>
        </p:nvSpPr>
        <p:spPr>
          <a:xfrm>
            <a:off x="124457" y="3639800"/>
            <a:ext cx="85858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000" b="1" dirty="0"/>
              <a:t>B) Az állattartó gazdaságokban az energiafelhasználás csökkentése, az erőforrás-hatékonyság javítása. Épületenergetikai, épületgépészeti és energiaellátást érintő korszerűsítések, felújítások, valamint a megújuló energia felhasználására irányuló technológiák alkalmazása.</a:t>
            </a:r>
          </a:p>
          <a:p>
            <a:pPr algn="just"/>
            <a:r>
              <a:rPr lang="hu-HU" sz="2000" dirty="0"/>
              <a:t>	1. Energiahatékonyság javítására vonatkozó tevékenységek </a:t>
            </a:r>
          </a:p>
          <a:p>
            <a:pPr algn="just"/>
            <a:r>
              <a:rPr lang="hu-HU" sz="2000" dirty="0"/>
              <a:t>	2. Megújuló energiaforrást hasznosító technológiák </a:t>
            </a:r>
            <a:r>
              <a:rPr lang="hu-HU" sz="2000" dirty="0" smtClean="0"/>
              <a:t>alkalmazása</a:t>
            </a:r>
            <a:endParaRPr lang="hu-HU" dirty="0"/>
          </a:p>
        </p:txBody>
      </p:sp>
      <p:sp>
        <p:nvSpPr>
          <p:cNvPr id="16" name="Téglalap 15"/>
          <p:cNvSpPr/>
          <p:nvPr/>
        </p:nvSpPr>
        <p:spPr>
          <a:xfrm>
            <a:off x="72008" y="5849044"/>
            <a:ext cx="903649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dirty="0"/>
              <a:t>A források legalább </a:t>
            </a:r>
            <a:r>
              <a:rPr lang="hu-HU" b="1" dirty="0"/>
              <a:t>80%-a kizárólag a legfeljebb 1 275 000 euró Standard Termelési Érték üzemmérettel </a:t>
            </a:r>
            <a:r>
              <a:rPr lang="hu-HU" dirty="0"/>
              <a:t>rendelkező kis- és közepes méretű mezőgazdasági termelők számára biztosított.</a:t>
            </a:r>
          </a:p>
        </p:txBody>
      </p:sp>
    </p:spTree>
    <p:extLst>
      <p:ext uri="{BB962C8B-B14F-4D97-AF65-F5344CB8AC3E}">
        <p14:creationId xmlns:p14="http://schemas.microsoft.com/office/powerpoint/2010/main" val="19457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zis 4"/>
          <p:cNvSpPr/>
          <p:nvPr/>
        </p:nvSpPr>
        <p:spPr>
          <a:xfrm>
            <a:off x="3223694" y="1309936"/>
            <a:ext cx="2764160" cy="97999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200" b="1" dirty="0" smtClean="0">
                <a:latin typeface="Franklin Gothic Medium (Szövegtörzs)"/>
              </a:rPr>
              <a:t>19,86 Mrd Ft</a:t>
            </a:r>
            <a:endParaRPr lang="hu-HU" sz="2200" b="1" dirty="0">
              <a:latin typeface="Franklin Gothic Medium (Szövegtörzs)"/>
            </a:endParaRPr>
          </a:p>
        </p:txBody>
      </p:sp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163836" y="0"/>
            <a:ext cx="4765604" cy="8367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lang="hu-HU" sz="3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altLang="hu-HU" sz="2200" dirty="0">
                <a:solidFill>
                  <a:schemeClr val="tx1"/>
                </a:solidFill>
                <a:latin typeface="Franklin Gothic Medium (Szövegtörzs)"/>
                <a:cs typeface="Times New Roman" pitchFamily="18" charset="0"/>
              </a:rPr>
              <a:t>Pályázati lehetőségek a kacsa ágazatban </a:t>
            </a:r>
            <a:endParaRPr altLang="hu-HU" sz="2200" dirty="0">
              <a:solidFill>
                <a:schemeClr val="tx1"/>
              </a:solidFill>
              <a:latin typeface="Franklin Gothic Medium (Szövegtörzs)"/>
              <a:cs typeface="Times New Roman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4316" y="1129916"/>
            <a:ext cx="4855716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200" dirty="0" smtClean="0">
                <a:latin typeface="Franklin Gothic Medium (Szövegtörzs)"/>
              </a:rPr>
              <a:t>Baromfitartó telepek korszerűsítése</a:t>
            </a:r>
            <a:endParaRPr lang="hu-HU" sz="2200" dirty="0">
              <a:latin typeface="Franklin Gothic Medium (Szövegtörzs)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319069" y="5373216"/>
            <a:ext cx="8573411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hu-HU" sz="2000" dirty="0"/>
              <a:t>A </a:t>
            </a:r>
            <a:r>
              <a:rPr lang="hu-HU" sz="2000" dirty="0" smtClean="0"/>
              <a:t>felhívás </a:t>
            </a:r>
            <a:r>
              <a:rPr lang="hu-HU" sz="2000" dirty="0"/>
              <a:t>keretében támogatás kizárólag </a:t>
            </a:r>
            <a:r>
              <a:rPr lang="hu-HU" sz="2000" dirty="0" smtClean="0"/>
              <a:t>a </a:t>
            </a:r>
            <a:r>
              <a:rPr lang="hu-HU" sz="2000" dirty="0"/>
              <a:t>következő </a:t>
            </a:r>
            <a:r>
              <a:rPr lang="hu-HU" sz="2000" dirty="0" smtClean="0"/>
              <a:t>baromfifélék tartásához </a:t>
            </a:r>
            <a:r>
              <a:rPr lang="hu-HU" sz="2000" dirty="0"/>
              <a:t>kapcsolódó projekthez </a:t>
            </a:r>
            <a:r>
              <a:rPr lang="hu-HU" sz="2000" dirty="0" smtClean="0"/>
              <a:t>nyújtható: házityúk</a:t>
            </a:r>
            <a:r>
              <a:rPr lang="hu-HU" sz="2000" dirty="0"/>
              <a:t>, pulyka, </a:t>
            </a:r>
            <a:r>
              <a:rPr lang="hu-HU" sz="2000" b="1" dirty="0"/>
              <a:t>kacsa</a:t>
            </a:r>
            <a:r>
              <a:rPr lang="hu-HU" sz="2000" dirty="0"/>
              <a:t>, pézsmaréce, lúd, </a:t>
            </a:r>
            <a:r>
              <a:rPr lang="hu-HU" sz="2000" dirty="0" smtClean="0"/>
              <a:t>gyöngytyúk.</a:t>
            </a:r>
            <a:endParaRPr lang="hu-HU" sz="2000" dirty="0"/>
          </a:p>
        </p:txBody>
      </p:sp>
      <p:sp>
        <p:nvSpPr>
          <p:cNvPr id="9" name="Téglalap 8"/>
          <p:cNvSpPr/>
          <p:nvPr/>
        </p:nvSpPr>
        <p:spPr>
          <a:xfrm>
            <a:off x="0" y="2109906"/>
            <a:ext cx="90364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/>
              <a:t>Fókuszterületek: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hu-HU" sz="2000" b="1" dirty="0" smtClean="0"/>
              <a:t>2A</a:t>
            </a:r>
            <a:r>
              <a:rPr lang="hu-HU" sz="2000" b="1" dirty="0"/>
              <a:t>: </a:t>
            </a:r>
            <a:r>
              <a:rPr lang="hu-HU" sz="2000" dirty="0"/>
              <a:t>A mezőgazdasági üzemek gazdasági teljesítményének növelése és a szerkezetátalakítás és modernizáció ösztönzése, különös tekintettel a piaci részvétel és orientáció növelésére, valamint a mezőgazdasági </a:t>
            </a:r>
            <a:r>
              <a:rPr lang="hu-HU" sz="2000" dirty="0" smtClean="0"/>
              <a:t>diverzifikációra</a:t>
            </a:r>
          </a:p>
          <a:p>
            <a:pPr algn="just"/>
            <a:r>
              <a:rPr lang="hu-HU" sz="2000" b="1" dirty="0" smtClean="0"/>
              <a:t>Keretösszege</a:t>
            </a:r>
            <a:r>
              <a:rPr lang="hu-HU" sz="2000" b="1" dirty="0"/>
              <a:t>: 10,35 Mrd </a:t>
            </a:r>
            <a:r>
              <a:rPr lang="hu-HU" sz="2000" b="1" dirty="0" smtClean="0"/>
              <a:t>Ft</a:t>
            </a:r>
            <a:endParaRPr lang="hu-HU" sz="20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hu-HU" sz="2000" b="1" dirty="0"/>
              <a:t>2B: </a:t>
            </a:r>
            <a:r>
              <a:rPr lang="hu-HU" sz="2000" dirty="0"/>
              <a:t>A generációs megújulás előmozdítása a mezőgazdaságban </a:t>
            </a:r>
          </a:p>
          <a:p>
            <a:pPr algn="just"/>
            <a:r>
              <a:rPr lang="hu-HU" sz="2000" b="1" dirty="0" smtClean="0"/>
              <a:t>Keretösszege</a:t>
            </a:r>
            <a:r>
              <a:rPr lang="hu-HU" sz="2000" b="1" dirty="0"/>
              <a:t>: 3,54 Mrd </a:t>
            </a:r>
            <a:r>
              <a:rPr lang="hu-HU" sz="2000" b="1" dirty="0" smtClean="0"/>
              <a:t>Ft</a:t>
            </a:r>
            <a:endParaRPr lang="hu-HU" sz="20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hu-HU" sz="2000" b="1" dirty="0"/>
              <a:t>5B: </a:t>
            </a:r>
            <a:r>
              <a:rPr lang="hu-HU" sz="2000" dirty="0"/>
              <a:t>A mezőgazdaság és az élelmiszer-feldolgozó iparág általi energiafelhasználás hatékonyságának </a:t>
            </a:r>
            <a:r>
              <a:rPr lang="hu-HU" sz="2000" dirty="0" smtClean="0"/>
              <a:t>fokozása</a:t>
            </a:r>
          </a:p>
          <a:p>
            <a:pPr algn="just"/>
            <a:r>
              <a:rPr lang="hu-HU" sz="2000" b="1" dirty="0" smtClean="0"/>
              <a:t>Keretösszege</a:t>
            </a:r>
            <a:r>
              <a:rPr lang="hu-HU" sz="2000" b="1" dirty="0"/>
              <a:t>: 5,97 Mrd </a:t>
            </a:r>
            <a:r>
              <a:rPr lang="hu-HU" sz="2000" b="1" dirty="0" smtClean="0"/>
              <a:t>Ft</a:t>
            </a:r>
            <a:endParaRPr lang="hu-HU" sz="2000" b="1" dirty="0"/>
          </a:p>
        </p:txBody>
      </p:sp>
    </p:spTree>
    <p:extLst>
      <p:ext uri="{BB962C8B-B14F-4D97-AF65-F5344CB8AC3E}">
        <p14:creationId xmlns:p14="http://schemas.microsoft.com/office/powerpoint/2010/main" val="2247683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5496" y="4685074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dirty="0" smtClean="0"/>
              <a:t>3</a:t>
            </a:r>
            <a:r>
              <a:rPr lang="nn-NO" sz="2000" dirty="0" smtClean="0"/>
              <a:t>00 db</a:t>
            </a:r>
            <a:r>
              <a:rPr lang="hu-HU" sz="2000" dirty="0" smtClean="0"/>
              <a:t> k</a:t>
            </a:r>
            <a:r>
              <a:rPr lang="nn-NO" sz="2000" dirty="0" smtClean="0"/>
              <a:t>acsa</a:t>
            </a:r>
            <a:r>
              <a:rPr lang="hu-HU" sz="2000" dirty="0" smtClean="0"/>
              <a:t> - </a:t>
            </a:r>
            <a:r>
              <a:rPr lang="nn-NO" sz="2000" dirty="0"/>
              <a:t>6022 </a:t>
            </a:r>
            <a:r>
              <a:rPr lang="hu-HU" sz="2000" dirty="0" smtClean="0"/>
              <a:t>e</a:t>
            </a:r>
            <a:r>
              <a:rPr lang="nn-NO" sz="2000" dirty="0" smtClean="0"/>
              <a:t>uro </a:t>
            </a:r>
            <a:r>
              <a:rPr lang="nn-NO" sz="2000" dirty="0"/>
              <a:t>STÉ </a:t>
            </a:r>
            <a:endParaRPr lang="hu-HU" sz="2000" dirty="0"/>
          </a:p>
        </p:txBody>
      </p:sp>
      <p:sp>
        <p:nvSpPr>
          <p:cNvPr id="4" name="Téglalap 3"/>
          <p:cNvSpPr/>
          <p:nvPr/>
        </p:nvSpPr>
        <p:spPr>
          <a:xfrm>
            <a:off x="4405169" y="1412776"/>
            <a:ext cx="4572000" cy="21390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hu-HU" sz="1900" dirty="0" smtClean="0"/>
              <a:t>A pályázat keretében lehetőség </a:t>
            </a:r>
            <a:r>
              <a:rPr lang="hu-HU" sz="1900" dirty="0"/>
              <a:t>nyílik az </a:t>
            </a:r>
            <a:r>
              <a:rPr lang="hu-HU" sz="1900" b="1" dirty="0"/>
              <a:t>állattartásra</a:t>
            </a:r>
            <a:r>
              <a:rPr lang="hu-HU" sz="1900" dirty="0"/>
              <a:t>, valamint az </a:t>
            </a:r>
            <a:r>
              <a:rPr lang="hu-HU" sz="1900" b="1" dirty="0"/>
              <a:t>előállított termék kezelésére, tárolására szolgáló épületek, építmények </a:t>
            </a:r>
            <a:r>
              <a:rPr lang="hu-HU" sz="1900" b="1" dirty="0" smtClean="0"/>
              <a:t>kialakítására</a:t>
            </a:r>
            <a:r>
              <a:rPr lang="hu-HU" sz="1900" dirty="0"/>
              <a:t>, továbbá </a:t>
            </a:r>
            <a:r>
              <a:rPr lang="hu-HU" sz="1900" b="1" dirty="0"/>
              <a:t>építéssel nem járó projektek megvalósítására</a:t>
            </a:r>
            <a:r>
              <a:rPr lang="hu-HU" sz="1900" dirty="0"/>
              <a:t> is az állattartáshoz kapcsolódó </a:t>
            </a:r>
            <a:r>
              <a:rPr lang="hu-HU" sz="1900" b="1" dirty="0"/>
              <a:t>eszközök, gépek beszerzésén</a:t>
            </a:r>
            <a:r>
              <a:rPr lang="hu-HU" sz="1900" dirty="0"/>
              <a:t> keresztül.</a:t>
            </a:r>
          </a:p>
        </p:txBody>
      </p:sp>
      <p:sp>
        <p:nvSpPr>
          <p:cNvPr id="5" name="Téglalap 4"/>
          <p:cNvSpPr/>
          <p:nvPr/>
        </p:nvSpPr>
        <p:spPr>
          <a:xfrm>
            <a:off x="-36512" y="2099464"/>
            <a:ext cx="447501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900" b="1" dirty="0"/>
              <a:t>Támogatási intenzitás: </a:t>
            </a:r>
            <a:endParaRPr lang="hu-HU" sz="19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hu-HU" sz="1900" dirty="0" smtClean="0"/>
              <a:t>Egyéni </a:t>
            </a:r>
            <a:r>
              <a:rPr lang="hu-HU" sz="1900" dirty="0"/>
              <a:t>projekt esetén </a:t>
            </a:r>
            <a:r>
              <a:rPr lang="hu-HU" sz="1900" b="1" dirty="0" smtClean="0"/>
              <a:t>500 </a:t>
            </a:r>
            <a:r>
              <a:rPr lang="hu-HU" sz="1900" b="1" dirty="0"/>
              <a:t>millió </a:t>
            </a:r>
            <a:r>
              <a:rPr lang="hu-HU" sz="1900" b="1" dirty="0" smtClean="0"/>
              <a:t>forint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1900" dirty="0" smtClean="0"/>
              <a:t>Kollektív </a:t>
            </a:r>
            <a:r>
              <a:rPr lang="hu-HU" sz="1900" dirty="0"/>
              <a:t>projekt esetén </a:t>
            </a:r>
            <a:r>
              <a:rPr lang="hu-HU" sz="1900" b="1" dirty="0" smtClean="0"/>
              <a:t>1 </a:t>
            </a:r>
            <a:r>
              <a:rPr lang="hu-HU" sz="1900" b="1" dirty="0"/>
              <a:t>milliárd </a:t>
            </a:r>
            <a:r>
              <a:rPr lang="hu-HU" sz="1900" b="1" dirty="0" smtClean="0"/>
              <a:t>forint</a:t>
            </a:r>
            <a:r>
              <a:rPr lang="hu-HU" sz="1900" dirty="0" smtClean="0"/>
              <a:t> </a:t>
            </a:r>
            <a:endParaRPr lang="hu-HU" sz="1900" dirty="0"/>
          </a:p>
        </p:txBody>
      </p:sp>
      <p:sp>
        <p:nvSpPr>
          <p:cNvPr id="6" name="Téglalap 5"/>
          <p:cNvSpPr/>
          <p:nvPr/>
        </p:nvSpPr>
        <p:spPr>
          <a:xfrm>
            <a:off x="35496" y="5445224"/>
            <a:ext cx="9073008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sz="2000" b="1" dirty="0"/>
              <a:t>Támogatási kérelmek </a:t>
            </a:r>
            <a:r>
              <a:rPr lang="hu-HU" sz="2000" b="1" dirty="0" smtClean="0"/>
              <a:t>benyújtásának első időszaka: 2016. május 19. – 2016. július 18.</a:t>
            </a:r>
            <a:endParaRPr lang="hu-HU" sz="2000" b="1" dirty="0"/>
          </a:p>
        </p:txBody>
      </p:sp>
      <p:sp>
        <p:nvSpPr>
          <p:cNvPr id="7" name="Téglalap 6"/>
          <p:cNvSpPr/>
          <p:nvPr/>
        </p:nvSpPr>
        <p:spPr>
          <a:xfrm>
            <a:off x="4316" y="1129916"/>
            <a:ext cx="4855716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200" dirty="0" smtClean="0">
                <a:latin typeface="Franklin Gothic Medium (Szövegtörzs)"/>
              </a:rPr>
              <a:t>Baromfitartó telepek korszerűsítése</a:t>
            </a:r>
            <a:endParaRPr lang="hu-HU" sz="2200" dirty="0">
              <a:latin typeface="Franklin Gothic Medium (Szövegtörzs)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-36512" y="3356992"/>
            <a:ext cx="433375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900" b="1" dirty="0" smtClean="0"/>
              <a:t>Támogatást igénylők köre: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1900" dirty="0"/>
              <a:t>Mezőgazdasági </a:t>
            </a:r>
            <a:r>
              <a:rPr lang="hu-HU" sz="1900" dirty="0" smtClean="0"/>
              <a:t>termelők és csoportjaik</a:t>
            </a:r>
          </a:p>
        </p:txBody>
      </p:sp>
      <p:sp>
        <p:nvSpPr>
          <p:cNvPr id="9" name="Téglalap 8"/>
          <p:cNvSpPr/>
          <p:nvPr/>
        </p:nvSpPr>
        <p:spPr>
          <a:xfrm>
            <a:off x="13246" y="4184439"/>
            <a:ext cx="40429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</a:rPr>
              <a:t>Legalább 6000 e</a:t>
            </a:r>
            <a:r>
              <a:rPr lang="hu-HU" sz="2000" b="1" dirty="0" smtClean="0">
                <a:solidFill>
                  <a:srgbClr val="FF0000"/>
                </a:solidFill>
              </a:rPr>
              <a:t>uro STÉ </a:t>
            </a:r>
            <a:r>
              <a:rPr lang="hu-HU" sz="2000" b="1" dirty="0">
                <a:solidFill>
                  <a:srgbClr val="FF0000"/>
                </a:solidFill>
              </a:rPr>
              <a:t>üzemméret!</a:t>
            </a:r>
          </a:p>
        </p:txBody>
      </p:sp>
    </p:spTree>
    <p:extLst>
      <p:ext uri="{BB962C8B-B14F-4D97-AF65-F5344CB8AC3E}">
        <p14:creationId xmlns:p14="http://schemas.microsoft.com/office/powerpoint/2010/main" val="4204508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63836" y="777478"/>
            <a:ext cx="705678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dirty="0"/>
              <a:t>A támogatási kérelmek elbírálása alapvetően mind az öt </a:t>
            </a:r>
            <a:r>
              <a:rPr lang="hu-HU" dirty="0" smtClean="0"/>
              <a:t>állattartókat érintő felhívás </a:t>
            </a:r>
            <a:r>
              <a:rPr lang="hu-HU" dirty="0"/>
              <a:t>esetében egységes. </a:t>
            </a:r>
            <a:endParaRPr lang="hu-HU" dirty="0" smtClean="0"/>
          </a:p>
          <a:p>
            <a:r>
              <a:rPr lang="hu-HU" dirty="0" smtClean="0"/>
              <a:t>Az </a:t>
            </a:r>
            <a:r>
              <a:rPr lang="hu-HU" dirty="0"/>
              <a:t>értékelés során a következő szempontok kerülnek figyelembe vételre:</a:t>
            </a:r>
          </a:p>
        </p:txBody>
      </p:sp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163836" y="0"/>
            <a:ext cx="4984228" cy="8367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lang="hu-HU" sz="3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altLang="hu-HU" sz="2200" dirty="0" smtClean="0">
                <a:solidFill>
                  <a:schemeClr val="tx1"/>
                </a:solidFill>
                <a:latin typeface="Franklin Gothic Medium (Szövegtörzs)"/>
                <a:cs typeface="Times New Roman" pitchFamily="18" charset="0"/>
              </a:rPr>
              <a:t>A kacsa ágazatot érintő kiválasztási kritériumok, főbb elvárások</a:t>
            </a:r>
            <a:endParaRPr altLang="hu-HU" sz="2200" dirty="0">
              <a:solidFill>
                <a:schemeClr val="tx1"/>
              </a:solidFill>
              <a:latin typeface="Franklin Gothic Medium (Szövegtörzs)"/>
              <a:cs typeface="Times New Roman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611560" y="1900101"/>
            <a:ext cx="8424936" cy="534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hu-HU" sz="1600" dirty="0" smtClean="0"/>
              <a:t>a </a:t>
            </a:r>
            <a:r>
              <a:rPr lang="hu-HU" sz="1600" dirty="0"/>
              <a:t>támogatást igénylő ökológiai gazdálkodást </a:t>
            </a:r>
            <a:r>
              <a:rPr lang="hu-HU" sz="1600" dirty="0" smtClean="0"/>
              <a:t>folytat</a:t>
            </a:r>
          </a:p>
          <a:p>
            <a:pPr lvl="0" algn="just"/>
            <a:endParaRPr lang="hu-HU" sz="1600" dirty="0"/>
          </a:p>
          <a:p>
            <a:pPr lvl="0" algn="just"/>
            <a:r>
              <a:rPr lang="hu-HU" sz="1600" dirty="0"/>
              <a:t>a támogatást igénylő részt vesz </a:t>
            </a:r>
            <a:r>
              <a:rPr lang="hu-HU" sz="1600" dirty="0" smtClean="0"/>
              <a:t>minőségrendszerben</a:t>
            </a:r>
          </a:p>
          <a:p>
            <a:pPr lvl="0" algn="just"/>
            <a:endParaRPr lang="hu-HU" sz="1600" dirty="0"/>
          </a:p>
          <a:p>
            <a:pPr lvl="0" algn="just"/>
            <a:r>
              <a:rPr lang="hu-HU" sz="1600" dirty="0"/>
              <a:t>a támogatást igénylő tagja termelői csoportnak vagy termelői értékesítő </a:t>
            </a:r>
            <a:r>
              <a:rPr lang="hu-HU" sz="1600" dirty="0" smtClean="0"/>
              <a:t>szervezetnek</a:t>
            </a:r>
          </a:p>
          <a:p>
            <a:pPr lvl="0" algn="just"/>
            <a:endParaRPr lang="hu-HU" sz="1600" dirty="0"/>
          </a:p>
          <a:p>
            <a:pPr lvl="0" algn="just"/>
            <a:r>
              <a:rPr lang="hu-HU" sz="1600" dirty="0"/>
              <a:t>a támogatást igénylő vállalkozás mérete (a mikro- és kisvállalkozások kapnak többletpontot</a:t>
            </a:r>
            <a:r>
              <a:rPr lang="hu-HU" sz="1600" dirty="0" smtClean="0"/>
              <a:t>)</a:t>
            </a:r>
            <a:endParaRPr lang="hu-HU" sz="1600" dirty="0"/>
          </a:p>
          <a:p>
            <a:pPr lvl="0" algn="just"/>
            <a:endParaRPr lang="hu-HU" sz="1600" dirty="0" smtClean="0"/>
          </a:p>
          <a:p>
            <a:pPr lvl="0" algn="just"/>
            <a:r>
              <a:rPr lang="hu-HU" sz="1600" dirty="0" smtClean="0"/>
              <a:t>energiahatékonyság </a:t>
            </a:r>
            <a:r>
              <a:rPr lang="hu-HU" sz="1600" dirty="0"/>
              <a:t>javítására irányuló projekt esetén 10%-ot meghaladó </a:t>
            </a:r>
            <a:r>
              <a:rPr lang="hu-HU" sz="1600" dirty="0" smtClean="0"/>
              <a:t>fajlagos </a:t>
            </a:r>
            <a:r>
              <a:rPr lang="hu-HU" sz="1600" dirty="0"/>
              <a:t>energiahatékonyság javulás </a:t>
            </a:r>
            <a:r>
              <a:rPr lang="hu-HU" sz="1600" dirty="0" smtClean="0"/>
              <a:t>elérése</a:t>
            </a:r>
          </a:p>
          <a:p>
            <a:pPr lvl="0" algn="just"/>
            <a:endParaRPr lang="hu-HU" sz="1600" dirty="0"/>
          </a:p>
          <a:p>
            <a:pPr lvl="0" algn="just"/>
            <a:r>
              <a:rPr lang="hu-HU" sz="1600" dirty="0"/>
              <a:t>megújuló energiaforrást hasznosító technológia fejlesztése vagy kiépítése,</a:t>
            </a:r>
          </a:p>
          <a:p>
            <a:pPr lvl="0" algn="just"/>
            <a:endParaRPr lang="hu-HU" sz="1600" dirty="0" smtClean="0"/>
          </a:p>
          <a:p>
            <a:pPr lvl="0" algn="just"/>
            <a:r>
              <a:rPr lang="hu-HU" sz="1600" dirty="0" smtClean="0"/>
              <a:t>környezeti </a:t>
            </a:r>
            <a:r>
              <a:rPr lang="hu-HU" sz="1600" dirty="0"/>
              <a:t>szempontok </a:t>
            </a:r>
            <a:r>
              <a:rPr lang="hu-HU" sz="1600" dirty="0" smtClean="0"/>
              <a:t>érvényesítése</a:t>
            </a:r>
            <a:endParaRPr lang="hu-HU" sz="1600" dirty="0"/>
          </a:p>
          <a:p>
            <a:pPr lvl="0" algn="just"/>
            <a:endParaRPr lang="hu-HU" sz="1600" dirty="0" smtClean="0"/>
          </a:p>
          <a:p>
            <a:pPr lvl="0" algn="just"/>
            <a:r>
              <a:rPr lang="hu-HU" sz="1600" dirty="0" smtClean="0"/>
              <a:t>a </a:t>
            </a:r>
            <a:r>
              <a:rPr lang="hu-HU" sz="1600" dirty="0" err="1"/>
              <a:t>foglalkoztatotti</a:t>
            </a:r>
            <a:r>
              <a:rPr lang="hu-HU" sz="1600" dirty="0"/>
              <a:t> létszám </a:t>
            </a:r>
            <a:r>
              <a:rPr lang="hu-HU" sz="1600" dirty="0" smtClean="0"/>
              <a:t>növelése</a:t>
            </a:r>
            <a:endParaRPr lang="hu-HU" sz="1600" dirty="0"/>
          </a:p>
          <a:p>
            <a:pPr lvl="0" algn="just"/>
            <a:endParaRPr lang="hu-HU" sz="1600" dirty="0" smtClean="0"/>
          </a:p>
          <a:p>
            <a:pPr lvl="0" algn="just"/>
            <a:r>
              <a:rPr lang="hu-HU" sz="1600" dirty="0" smtClean="0"/>
              <a:t>a </a:t>
            </a:r>
            <a:r>
              <a:rPr lang="hu-HU" sz="1600" dirty="0"/>
              <a:t>projekt megvalósításának helye a 290/2014 (XI. 26.) Korm. rendelet alapján (térségi szempontok</a:t>
            </a:r>
            <a:r>
              <a:rPr lang="hu-HU" sz="1600" dirty="0" smtClean="0"/>
              <a:t>)</a:t>
            </a:r>
            <a:endParaRPr lang="hu-HU" sz="1600" dirty="0"/>
          </a:p>
          <a:p>
            <a:pPr lvl="0" algn="just"/>
            <a:endParaRPr lang="hu-HU" sz="1600" b="1" dirty="0" smtClean="0"/>
          </a:p>
          <a:p>
            <a:pPr lvl="0" algn="just"/>
            <a:r>
              <a:rPr lang="hu-HU" sz="1600" b="1" dirty="0" smtClean="0"/>
              <a:t>üzleti </a:t>
            </a:r>
            <a:r>
              <a:rPr lang="hu-HU" sz="1600" b="1" dirty="0"/>
              <a:t>terv </a:t>
            </a:r>
            <a:r>
              <a:rPr lang="hu-HU" sz="1600" b="1" dirty="0" smtClean="0"/>
              <a:t>minősége</a:t>
            </a:r>
            <a:endParaRPr lang="hu-HU" sz="1600" dirty="0"/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hu-HU" altLang="hu-HU" b="1" dirty="0">
              <a:cs typeface="Times New Roman" pitchFamily="18" charset="0"/>
            </a:endParaRPr>
          </a:p>
        </p:txBody>
      </p:sp>
      <p:sp>
        <p:nvSpPr>
          <p:cNvPr id="7" name="Jobbra nyíl 6"/>
          <p:cNvSpPr/>
          <p:nvPr/>
        </p:nvSpPr>
        <p:spPr>
          <a:xfrm>
            <a:off x="0" y="2011698"/>
            <a:ext cx="611560" cy="60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Jobbra nyíl 7"/>
          <p:cNvSpPr/>
          <p:nvPr/>
        </p:nvSpPr>
        <p:spPr>
          <a:xfrm>
            <a:off x="0" y="2515754"/>
            <a:ext cx="611560" cy="60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Jobbra nyíl 8"/>
          <p:cNvSpPr/>
          <p:nvPr/>
        </p:nvSpPr>
        <p:spPr>
          <a:xfrm>
            <a:off x="3076" y="2996952"/>
            <a:ext cx="608484" cy="60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Jobbra nyíl 9"/>
          <p:cNvSpPr/>
          <p:nvPr/>
        </p:nvSpPr>
        <p:spPr>
          <a:xfrm>
            <a:off x="0" y="3501008"/>
            <a:ext cx="611560" cy="60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Jobbra nyíl 10"/>
          <p:cNvSpPr/>
          <p:nvPr/>
        </p:nvSpPr>
        <p:spPr>
          <a:xfrm>
            <a:off x="0" y="4005064"/>
            <a:ext cx="611560" cy="60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Jobbra nyíl 11"/>
          <p:cNvSpPr/>
          <p:nvPr/>
        </p:nvSpPr>
        <p:spPr>
          <a:xfrm>
            <a:off x="0" y="4725144"/>
            <a:ext cx="611560" cy="60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Jobbra nyíl 12"/>
          <p:cNvSpPr/>
          <p:nvPr/>
        </p:nvSpPr>
        <p:spPr>
          <a:xfrm>
            <a:off x="0" y="5180050"/>
            <a:ext cx="611560" cy="60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Jobbra nyíl 13"/>
          <p:cNvSpPr/>
          <p:nvPr/>
        </p:nvSpPr>
        <p:spPr>
          <a:xfrm>
            <a:off x="3076" y="5661248"/>
            <a:ext cx="608484" cy="60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Jobbra nyíl 14"/>
          <p:cNvSpPr/>
          <p:nvPr/>
        </p:nvSpPr>
        <p:spPr>
          <a:xfrm>
            <a:off x="0" y="6165304"/>
            <a:ext cx="611560" cy="60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Jobbra nyíl 15"/>
          <p:cNvSpPr/>
          <p:nvPr/>
        </p:nvSpPr>
        <p:spPr>
          <a:xfrm>
            <a:off x="0" y="6669360"/>
            <a:ext cx="611560" cy="12115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5173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07504" y="5590981"/>
            <a:ext cx="813690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b="1" dirty="0" smtClean="0"/>
              <a:t>Az </a:t>
            </a:r>
            <a:r>
              <a:rPr lang="hu-HU" b="1" dirty="0"/>
              <a:t>50 millió forint teljes projektösszeg alatti projektek esetében egyszerűsített, </a:t>
            </a:r>
            <a:endParaRPr lang="hu-HU" b="1" dirty="0" smtClean="0"/>
          </a:p>
          <a:p>
            <a:r>
              <a:rPr lang="hu-HU" b="1" dirty="0" smtClean="0"/>
              <a:t>pénzügyi </a:t>
            </a:r>
            <a:r>
              <a:rPr lang="hu-HU" b="1" dirty="0"/>
              <a:t>fejezet nélküli üzleti tervek beadása szükséges. </a:t>
            </a: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37568" y="0"/>
            <a:ext cx="3760092" cy="5486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lang="hu-HU" sz="3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altLang="hu-HU" sz="2200" dirty="0" smtClean="0">
                <a:solidFill>
                  <a:schemeClr val="tx1"/>
                </a:solidFill>
                <a:latin typeface="Franklin Gothic Medium (Szövegtörzs)"/>
                <a:cs typeface="Times New Roman" pitchFamily="18" charset="0"/>
              </a:rPr>
              <a:t>Üzleti terv</a:t>
            </a:r>
            <a:endParaRPr altLang="hu-HU" sz="2200" dirty="0">
              <a:solidFill>
                <a:schemeClr val="tx1"/>
              </a:solidFill>
              <a:latin typeface="Franklin Gothic Medium (Szövegtörzs)"/>
              <a:cs typeface="Times New Roman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137568" y="971436"/>
            <a:ext cx="7674792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hu-HU" dirty="0"/>
              <a:t>Az üzleti </a:t>
            </a:r>
            <a:r>
              <a:rPr lang="hu-HU" dirty="0" smtClean="0"/>
              <a:t>terv </a:t>
            </a:r>
            <a:r>
              <a:rPr lang="hu-HU" dirty="0"/>
              <a:t>a projektek értékeléséhez felhasználható legkomplexebb kritérium.</a:t>
            </a:r>
          </a:p>
        </p:txBody>
      </p:sp>
      <p:sp>
        <p:nvSpPr>
          <p:cNvPr id="6" name="Téglalap 5"/>
          <p:cNvSpPr/>
          <p:nvPr/>
        </p:nvSpPr>
        <p:spPr>
          <a:xfrm>
            <a:off x="107504" y="1484784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dirty="0"/>
              <a:t>A tartalmi értékelési szempontok alapján </a:t>
            </a:r>
            <a:r>
              <a:rPr lang="hu-HU" b="1" dirty="0"/>
              <a:t>maximálisan 100 pont </a:t>
            </a:r>
            <a:r>
              <a:rPr lang="hu-HU" dirty="0"/>
              <a:t>adható, melyből mind az öt felhívás esetében </a:t>
            </a:r>
            <a:r>
              <a:rPr lang="hu-HU" b="1" dirty="0"/>
              <a:t>az üzleti terv tesz ki 55 pontot</a:t>
            </a:r>
            <a:r>
              <a:rPr lang="hu-HU" dirty="0"/>
              <a:t>. </a:t>
            </a:r>
          </a:p>
        </p:txBody>
      </p:sp>
      <p:sp>
        <p:nvSpPr>
          <p:cNvPr id="7" name="Téglalap 6"/>
          <p:cNvSpPr/>
          <p:nvPr/>
        </p:nvSpPr>
        <p:spPr>
          <a:xfrm>
            <a:off x="179512" y="2339588"/>
            <a:ext cx="4290416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hu-HU" dirty="0"/>
              <a:t>Az üzleti </a:t>
            </a:r>
            <a:r>
              <a:rPr lang="hu-HU" dirty="0" smtClean="0"/>
              <a:t>terven keresztül értékelésre kerül: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148656" y="2876743"/>
            <a:ext cx="23679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b="1" dirty="0" smtClean="0"/>
              <a:t>Megalapozottság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b="1" dirty="0" smtClean="0"/>
              <a:t>Fenntarthatóság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b="1" dirty="0" smtClean="0"/>
              <a:t>Költséghatékonyság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b="1" dirty="0" smtClean="0"/>
              <a:t>Innovatív tartalom</a:t>
            </a:r>
          </a:p>
        </p:txBody>
      </p:sp>
      <p:sp>
        <p:nvSpPr>
          <p:cNvPr id="9" name="Téglalap 8"/>
          <p:cNvSpPr/>
          <p:nvPr/>
        </p:nvSpPr>
        <p:spPr>
          <a:xfrm>
            <a:off x="148656" y="4211796"/>
            <a:ext cx="499940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de-DE" dirty="0" err="1"/>
              <a:t>Az</a:t>
            </a:r>
            <a:r>
              <a:rPr lang="de-DE" dirty="0"/>
              <a:t> </a:t>
            </a:r>
            <a:r>
              <a:rPr lang="de-DE" dirty="0" err="1"/>
              <a:t>üzleti</a:t>
            </a:r>
            <a:r>
              <a:rPr lang="de-DE" dirty="0"/>
              <a:t> </a:t>
            </a:r>
            <a:r>
              <a:rPr lang="de-DE" dirty="0" err="1"/>
              <a:t>terven</a:t>
            </a:r>
            <a:r>
              <a:rPr lang="de-DE" dirty="0"/>
              <a:t> </a:t>
            </a:r>
            <a:r>
              <a:rPr lang="de-DE" dirty="0" err="1"/>
              <a:t>keresztül</a:t>
            </a:r>
            <a:r>
              <a:rPr lang="de-DE" dirty="0"/>
              <a:t> </a:t>
            </a:r>
            <a:r>
              <a:rPr lang="de-DE" dirty="0" err="1"/>
              <a:t>kaphatnak</a:t>
            </a:r>
            <a:r>
              <a:rPr lang="de-DE" dirty="0"/>
              <a:t> </a:t>
            </a:r>
            <a:r>
              <a:rPr lang="de-DE" dirty="0" err="1" smtClean="0"/>
              <a:t>többletpontot</a:t>
            </a:r>
            <a:r>
              <a:rPr lang="hu-HU" dirty="0" smtClean="0"/>
              <a:t>:</a:t>
            </a:r>
            <a:r>
              <a:rPr lang="de-DE" dirty="0" smtClean="0"/>
              <a:t> </a:t>
            </a:r>
            <a:endParaRPr lang="hu-HU" dirty="0"/>
          </a:p>
        </p:txBody>
      </p:sp>
      <p:sp>
        <p:nvSpPr>
          <p:cNvPr id="10" name="Téglalap 9"/>
          <p:cNvSpPr/>
          <p:nvPr/>
        </p:nvSpPr>
        <p:spPr>
          <a:xfrm>
            <a:off x="138164" y="4726885"/>
            <a:ext cx="73815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dirty="0" smtClean="0"/>
              <a:t>A kormány </a:t>
            </a:r>
            <a:r>
              <a:rPr lang="hu-HU" dirty="0"/>
              <a:t>által kijelölt </a:t>
            </a:r>
            <a:r>
              <a:rPr lang="hu-HU" b="1" dirty="0" smtClean="0"/>
              <a:t>mintagazdaságok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dirty="0" smtClean="0"/>
              <a:t>Sertés-</a:t>
            </a:r>
            <a:r>
              <a:rPr lang="hu-HU" dirty="0"/>
              <a:t>, illetve </a:t>
            </a:r>
            <a:r>
              <a:rPr lang="hu-HU" b="1" dirty="0"/>
              <a:t>baromfiágazat</a:t>
            </a:r>
            <a:r>
              <a:rPr lang="hu-HU" dirty="0"/>
              <a:t> esetén </a:t>
            </a:r>
            <a:r>
              <a:rPr lang="hu-HU" b="1" dirty="0"/>
              <a:t>az integrációban </a:t>
            </a:r>
            <a:r>
              <a:rPr lang="hu-HU" dirty="0"/>
              <a:t>részt vevő pályázók</a:t>
            </a:r>
          </a:p>
        </p:txBody>
      </p:sp>
    </p:spTree>
    <p:extLst>
      <p:ext uri="{BB962C8B-B14F-4D97-AF65-F5344CB8AC3E}">
        <p14:creationId xmlns:p14="http://schemas.microsoft.com/office/powerpoint/2010/main" val="10209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 txBox="1">
            <a:spLocks/>
          </p:cNvSpPr>
          <p:nvPr/>
        </p:nvSpPr>
        <p:spPr bwMode="auto">
          <a:xfrm>
            <a:off x="1677968" y="764704"/>
            <a:ext cx="6912769" cy="86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3000" b="1" dirty="0">
                <a:solidFill>
                  <a:srgbClr val="3E3D2D"/>
                </a:solidFill>
                <a:latin typeface="Franklin Gothic Medium"/>
                <a:ea typeface="Verdana" pitchFamily="34" charset="0"/>
                <a:cs typeface="Verdana" pitchFamily="34" charset="0"/>
              </a:rPr>
              <a:t>Köszönöm megtisztelő figyelmüket!</a:t>
            </a:r>
          </a:p>
        </p:txBody>
      </p:sp>
      <p:sp>
        <p:nvSpPr>
          <p:cNvPr id="39939" name="Subtitle 2"/>
          <p:cNvSpPr>
            <a:spLocks/>
          </p:cNvSpPr>
          <p:nvPr/>
        </p:nvSpPr>
        <p:spPr bwMode="auto">
          <a:xfrm>
            <a:off x="1979613" y="2420938"/>
            <a:ext cx="518477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82168648"/>
              </p:ext>
            </p:extLst>
          </p:nvPr>
        </p:nvGraphicFramePr>
        <p:xfrm>
          <a:off x="2987824" y="1652825"/>
          <a:ext cx="599038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311022" y="2557095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 smtClean="0">
                <a:solidFill>
                  <a:srgbClr val="FEA022">
                    <a:lumMod val="50000"/>
                  </a:srgbClr>
                </a:solidFill>
              </a:rPr>
              <a:t>Miniszterelnökség</a:t>
            </a:r>
          </a:p>
          <a:p>
            <a:pPr algn="ctr"/>
            <a:r>
              <a:rPr lang="hu-HU" sz="1600" dirty="0" smtClean="0">
                <a:solidFill>
                  <a:srgbClr val="FEA022">
                    <a:lumMod val="50000"/>
                  </a:srgbClr>
                </a:solidFill>
              </a:rPr>
              <a:t>Agrár-vidékfejlesztésért felelős Államtitkárság</a:t>
            </a:r>
          </a:p>
          <a:p>
            <a:pPr algn="ctr"/>
            <a:r>
              <a:rPr lang="hu-HU" sz="1600" dirty="0" smtClean="0">
                <a:solidFill>
                  <a:srgbClr val="FEA022">
                    <a:lumMod val="50000"/>
                  </a:srgbClr>
                </a:solidFill>
              </a:rPr>
              <a:t>6000 Kecskemét, Ipoly u. 1.</a:t>
            </a:r>
            <a:endParaRPr lang="hu-HU" sz="1600" dirty="0">
              <a:solidFill>
                <a:srgbClr val="FEA022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75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7|0.5"/>
</p:tagLst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éma">
  <a:themeElements>
    <a:clrScheme name="Egyéni 1. séma">
      <a:dk1>
        <a:sysClr val="windowText" lastClr="000000"/>
      </a:dk1>
      <a:lt1>
        <a:sysClr val="window" lastClr="FFFFFF"/>
      </a:lt1>
      <a:dk2>
        <a:srgbClr val="3E3D2D"/>
      </a:dk2>
      <a:lt2>
        <a:srgbClr val="DFF7AE"/>
      </a:lt2>
      <a:accent1>
        <a:srgbClr val="6F94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Rács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Lendüle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6855</TotalTime>
  <Words>1688</Words>
  <Application>Microsoft Office PowerPoint</Application>
  <PresentationFormat>Diavetítés a képernyőre (4:3 oldalarány)</PresentationFormat>
  <Paragraphs>278</Paragraphs>
  <Slides>13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13</vt:i4>
      </vt:variant>
    </vt:vector>
  </HeadingPairs>
  <TitlesOfParts>
    <vt:vector size="15" baseType="lpstr">
      <vt:lpstr>Office-téma</vt:lpstr>
      <vt:lpstr>1_Office-téma</vt:lpstr>
      <vt:lpstr>Vidékfejlesztési Program – aktualitások Pályázati lehetőségek a kacsa ágazatban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KD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Balogh Attila</dc:creator>
  <cp:lastModifiedBy>Nyíri Tibor</cp:lastModifiedBy>
  <cp:revision>632</cp:revision>
  <cp:lastPrinted>2016-03-31T08:12:49Z</cp:lastPrinted>
  <dcterms:created xsi:type="dcterms:W3CDTF">2014-09-15T07:33:28Z</dcterms:created>
  <dcterms:modified xsi:type="dcterms:W3CDTF">2016-04-25T14:26:24Z</dcterms:modified>
</cp:coreProperties>
</file>