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25"/>
  </p:notesMasterIdLst>
  <p:handoutMasterIdLst>
    <p:handoutMasterId r:id="rId26"/>
  </p:handoutMasterIdLst>
  <p:sldIdLst>
    <p:sldId id="261" r:id="rId6"/>
    <p:sldId id="414" r:id="rId7"/>
    <p:sldId id="482" r:id="rId8"/>
    <p:sldId id="483" r:id="rId9"/>
    <p:sldId id="529" r:id="rId10"/>
    <p:sldId id="425" r:id="rId11"/>
    <p:sldId id="485" r:id="rId12"/>
    <p:sldId id="426" r:id="rId13"/>
    <p:sldId id="462" r:id="rId14"/>
    <p:sldId id="552" r:id="rId15"/>
    <p:sldId id="551" r:id="rId16"/>
    <p:sldId id="463" r:id="rId17"/>
    <p:sldId id="464" r:id="rId18"/>
    <p:sldId id="465" r:id="rId19"/>
    <p:sldId id="466" r:id="rId20"/>
    <p:sldId id="467" r:id="rId21"/>
    <p:sldId id="468" r:id="rId22"/>
    <p:sldId id="469" r:id="rId23"/>
    <p:sldId id="537" r:id="rId24"/>
  </p:sldIdLst>
  <p:sldSz cx="9144000" cy="6858000" type="screen4x3"/>
  <p:notesSz cx="6718300" cy="98552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02">
          <p15:clr>
            <a:srgbClr val="A4A3A4"/>
          </p15:clr>
        </p15:guide>
        <p15:guide id="2" pos="211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A62A"/>
    <a:srgbClr val="640B04"/>
    <a:srgbClr val="96A519"/>
    <a:srgbClr val="3996A5"/>
    <a:srgbClr val="97BF0D"/>
    <a:srgbClr val="75195B"/>
    <a:srgbClr val="EE8032"/>
    <a:srgbClr val="EE7D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9486" autoAdjust="0"/>
  </p:normalViewPr>
  <p:slideViewPr>
    <p:cSldViewPr>
      <p:cViewPr>
        <p:scale>
          <a:sx n="68" d="100"/>
          <a:sy n="68" d="100"/>
        </p:scale>
        <p:origin x="-144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2850" y="-78"/>
      </p:cViewPr>
      <p:guideLst>
        <p:guide orient="horz" pos="3102"/>
        <p:guide pos="211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2911733" cy="495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63" tIns="45182" rIns="90363" bIns="45182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5001" y="2"/>
            <a:ext cx="2911733" cy="495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63" tIns="45182" rIns="90363" bIns="45182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358035"/>
            <a:ext cx="2911733" cy="495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63" tIns="45182" rIns="90363" bIns="45182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5001" y="9358035"/>
            <a:ext cx="2911733" cy="495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63" tIns="45182" rIns="90363" bIns="45182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69C0A9A-702C-4B6C-86F8-25358F34A0E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674884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2911733" cy="495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63" tIns="45182" rIns="90363" bIns="45182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5001" y="2"/>
            <a:ext cx="2911733" cy="495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63" tIns="45182" rIns="90363" bIns="45182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6938" y="738188"/>
            <a:ext cx="4929187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5435" y="4680592"/>
            <a:ext cx="5372132" cy="4435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63" tIns="45182" rIns="90363" bIns="451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358035"/>
            <a:ext cx="2911733" cy="495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63" tIns="45182" rIns="90363" bIns="45182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5001" y="9358035"/>
            <a:ext cx="2911733" cy="495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63" tIns="45182" rIns="90363" bIns="45182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E5E84595-0171-4098-93B3-65FEB08BE66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6376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3505" indent="-28115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9314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1668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34021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86375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8729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1082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3436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8BDF767-C227-47B2-930E-5E93B2BDD987}" type="slidenum">
              <a:rPr lang="en-GB" altLang="en-US" smtClean="0"/>
              <a:pPr eaLnBrk="1" hangingPunct="1">
                <a:spcBef>
                  <a:spcPct val="0"/>
                </a:spcBef>
              </a:pPr>
              <a:t>1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69633" indent="-169633">
              <a:buFontTx/>
              <a:buChar char="•"/>
            </a:pPr>
            <a:endParaRPr lang="en-US" alt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3505" indent="-28115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9314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1668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34021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86375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8729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1082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3436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AF94816-CE8F-40BD-AB39-EF317B896DAC}" type="slidenum">
              <a:rPr lang="en-GB" altLang="en-US" smtClean="0"/>
              <a:pPr eaLnBrk="1" hangingPunct="1">
                <a:spcBef>
                  <a:spcPct val="0"/>
                </a:spcBef>
              </a:pPr>
              <a:t>2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69633" indent="-169633">
              <a:buFontTx/>
              <a:buChar char="•"/>
            </a:pPr>
            <a:endParaRPr lang="en-US" alt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5075" indent="-28272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0884" indent="-2261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3238" indent="-2261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35592" indent="-2261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87945" indent="-2261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40299" indent="-2261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2653" indent="-2261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5006" indent="-2261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05DC2BF-DDA7-4AD8-9D80-52A4FB31FAC9}" type="slidenum">
              <a:rPr lang="en-GB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5075" indent="-28272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0884" indent="-2261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3238" indent="-2261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35592" indent="-2261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87945" indent="-2261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40299" indent="-2261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2653" indent="-2261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5006" indent="-2261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37B144D-0F59-4DE5-9A1D-C78D3B373F6B}" type="slidenum">
              <a:rPr lang="en-GB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5075" indent="-28272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0884" indent="-2261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3238" indent="-2261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35592" indent="-2261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87945" indent="-2261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40299" indent="-2261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2653" indent="-2261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5006" indent="-2261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F34985-499C-41A6-B8F6-019D6588F9E1}" type="slidenum">
              <a:rPr lang="en-GB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69633" indent="-169633">
              <a:buFontTx/>
              <a:buChar char="•"/>
            </a:pPr>
            <a:endParaRPr lang="en-US" altLang="en-US" b="1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3505" indent="-28115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9314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1668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34021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86375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8729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1082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3436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DA16E87-A8B9-40D3-866E-5C7B2D00B92A}" type="slidenum">
              <a:rPr lang="en-GB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3505" indent="-28115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9314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1668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34021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86375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8729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1082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3436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B972C35-DA80-4ADE-88E7-D0EB19902B70}" type="slidenum">
              <a:rPr lang="en-GB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3505" indent="-28115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9314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1668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34021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86375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8729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1082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3436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CA522F0-618A-4792-A997-D8AA8F017533}" type="slidenum">
              <a:rPr lang="en-GB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69633" indent="-169633">
              <a:buFontTx/>
              <a:buChar char="•"/>
            </a:pPr>
            <a:endParaRPr lang="en-US" alt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3505" indent="-28115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9314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1668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34021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86375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8729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1082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3436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0714CA1-2BB4-40D4-95CB-C5F5C86AEAC9}" type="slidenum">
              <a:rPr lang="en-GB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4004" indent="-27462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17213" indent="-218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66595" indent="-218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15977" indent="-218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65359" indent="-21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14741" indent="-21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64123" indent="-21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13505" indent="-21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45F7A63-D75F-40A8-9265-36131B14364B}" type="slidenum">
              <a:rPr lang="en-GB" altLang="en-US" smtClean="0"/>
              <a:pPr eaLnBrk="1" hangingPunct="1">
                <a:spcBef>
                  <a:spcPct val="0"/>
                </a:spcBef>
              </a:pPr>
              <a:t>10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3505" indent="-28115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9314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1668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34021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86375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8729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1082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3436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9714FEF-6846-4C1E-B195-2718B66DDED0}" type="slidenum">
              <a:rPr lang="en-GB" altLang="en-US" smtClean="0"/>
              <a:pPr eaLnBrk="1" hangingPunct="1">
                <a:spcBef>
                  <a:spcPct val="0"/>
                </a:spcBef>
              </a:pPr>
              <a:t>11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3505" indent="-28115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9314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1668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34021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86375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8729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1082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3436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5985DB0-04F9-4B62-9CC5-3EA4F2B583B1}" type="slidenum">
              <a:rPr lang="en-GB" altLang="en-US" smtClean="0"/>
              <a:pPr eaLnBrk="1" hangingPunct="1">
                <a:spcBef>
                  <a:spcPct val="0"/>
                </a:spcBef>
              </a:pPr>
              <a:t>12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3505" indent="-28115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9314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1668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34021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86375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8729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1082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3436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0465D25-974C-4FDA-973A-03D87A57BC62}" type="slidenum">
              <a:rPr lang="en-GB" altLang="en-US" smtClean="0"/>
              <a:pPr eaLnBrk="1" hangingPunct="1">
                <a:spcBef>
                  <a:spcPct val="0"/>
                </a:spcBef>
              </a:pPr>
              <a:t>13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3505" indent="-28115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9314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1668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34021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86375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8729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1082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3436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B405C82-5501-4D5E-9B68-21CAD1E21067}" type="slidenum">
              <a:rPr lang="en-GB" altLang="en-US" smtClean="0"/>
              <a:pPr eaLnBrk="1" hangingPunct="1">
                <a:spcBef>
                  <a:spcPct val="0"/>
                </a:spcBef>
              </a:pPr>
              <a:t>14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3505" indent="-28115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9314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1668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34021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86375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8729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1082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3436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F1AB6E7-C335-4AC9-8D20-15D751DD1D7F}" type="slidenum">
              <a:rPr lang="en-GB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3505" indent="-28115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9314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1668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34021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86375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8729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1082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3436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8B03A20-C575-4C06-B0D3-FCDD74880452}" type="slidenum">
              <a:rPr lang="en-GB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3505" indent="-28115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9314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1668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34021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86375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8729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1082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3436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744C4F1-794F-40E7-A3D3-99D90F81B248}" type="slidenum">
              <a:rPr lang="en-GB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3505" indent="-28115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9314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1668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34021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86375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8729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1082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3436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4F4ABCF-7EEC-4843-9063-2DE7E4A6EF81}" type="slidenum">
              <a:rPr lang="en-GB" altLang="en-US" smtClean="0"/>
              <a:pPr eaLnBrk="1" hangingPunct="1">
                <a:spcBef>
                  <a:spcPct val="0"/>
                </a:spcBef>
              </a:pPr>
              <a:t>18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3505" indent="-28115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9314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1668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34021" indent="-22460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86375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8729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1082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3436" indent="-22460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0884075-826B-47C9-9384-F52073A70FDE}" type="slidenum">
              <a:rPr lang="en-GB" altLang="en-US" smtClean="0"/>
              <a:pPr eaLnBrk="1" hangingPunct="1">
                <a:spcBef>
                  <a:spcPct val="0"/>
                </a:spcBef>
              </a:pPr>
              <a:t>19</a:t>
            </a:fld>
            <a:endParaRPr lang="en-GB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1125538"/>
            <a:ext cx="9144000" cy="5732462"/>
          </a:xfrm>
          <a:prstGeom prst="rect">
            <a:avLst/>
          </a:prstGeom>
          <a:solidFill>
            <a:srgbClr val="0F5494"/>
          </a:solidFill>
          <a:ln w="635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z="1800" b="0" smtClean="0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3" y="323850"/>
            <a:ext cx="1814512" cy="139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575" y="6437313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9952" y="1700808"/>
            <a:ext cx="4536504" cy="2088232"/>
          </a:xfrm>
        </p:spPr>
        <p:txBody>
          <a:bodyPr/>
          <a:lstStyle>
            <a:lvl1pPr>
              <a:defRPr sz="7600">
                <a:solidFill>
                  <a:srgbClr val="FFD62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933056"/>
            <a:ext cx="3744416" cy="1872208"/>
          </a:xfrm>
        </p:spPr>
        <p:txBody>
          <a:bodyPr/>
          <a:lstStyle>
            <a:lvl1pPr>
              <a:buNone/>
              <a:defRPr sz="3000" b="1" i="0">
                <a:solidFill>
                  <a:schemeClr val="bg1"/>
                </a:solidFill>
              </a:defRPr>
            </a:lvl1pPr>
            <a:lvl3pPr marL="228600" indent="-228600" algn="l">
              <a:defRPr sz="3000" b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092825"/>
            <a:ext cx="2133600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altLang="en-US" dirty="0" smtClean="0"/>
              <a:t>EU market situation for Poultry                                                                           8 November 2018</a:t>
            </a:r>
            <a:endParaRPr lang="en-GB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092825"/>
            <a:ext cx="2895600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092825"/>
            <a:ext cx="2133600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DCF6536-4A22-4E52-BE6A-A2C0C30BF83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82128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1125538"/>
          </a:xfrm>
          <a:prstGeom prst="rect">
            <a:avLst/>
          </a:prstGeom>
          <a:solidFill>
            <a:srgbClr val="42A62A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altLang="en-US" sz="1800" b="0">
              <a:solidFill>
                <a:srgbClr val="FFFFFF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0" y="6457950"/>
            <a:ext cx="611188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404813"/>
            <a:ext cx="1620837" cy="124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384476"/>
          </a:xfrm>
        </p:spPr>
        <p:txBody>
          <a:bodyPr/>
          <a:lstStyle>
            <a:lvl1pPr marL="0" indent="-342900">
              <a:buClr>
                <a:srgbClr val="0F5494"/>
              </a:buClr>
              <a:buSzPct val="120000"/>
              <a:buFont typeface="Arial" pitchFamily="34" charset="0"/>
              <a:buChar char="•"/>
              <a:defRPr/>
            </a:lvl1pPr>
            <a:lvl2pPr>
              <a:buClr>
                <a:srgbClr val="42A62A"/>
              </a:buClr>
              <a:defRPr/>
            </a:lvl2pPr>
            <a:lvl3pPr>
              <a:buFontTx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2"/>
            <a:endParaRPr lang="en-US" dirty="0" smtClean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0928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Poultry                                                                           8 November 2018</a:t>
            </a:r>
            <a:endParaRPr lang="en-GB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0928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0928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134BEE-ED68-47E2-972F-DE4BE4F3296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36657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Poultry                                                                           8 November 2018</a:t>
            </a:r>
            <a:endParaRPr lang="en-GB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5D649-BA57-443E-932C-28E72534A28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47656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Poultry                                                                           8 November 2018</a:t>
            </a:r>
            <a:endParaRPr lang="en-GB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A1ACE4-7C7F-441B-BB09-D9D536BDB07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81886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Poultry                                                                           8 November 2018</a:t>
            </a:r>
            <a:endParaRPr lang="en-GB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782C2-184A-4F55-9A4E-5B3285ABA17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36217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Poultry                                                                           8 November 2018</a:t>
            </a:r>
            <a:endParaRPr lang="en-GB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96004-B6EC-4153-9A1A-E472B8BFECF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26714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Poultry                                                                           8 November 2018</a:t>
            </a:r>
            <a:endParaRPr lang="en-GB" alt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174A1-28A1-41B8-8DFA-BC889140B17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99266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Poultry                                                                           8 November 2018</a:t>
            </a:r>
            <a:endParaRPr lang="en-GB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32B1E-8294-4534-9787-08A0D09B4C6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80690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Poultry                                                                           8 November 2018</a:t>
            </a:r>
            <a:endParaRPr lang="en-GB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585FF-3C80-4AEC-A8B2-C79329F526D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66932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Poultry                                                                           8 November 2018</a:t>
            </a:r>
            <a:endParaRPr lang="en-GB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AE66B-DBF2-4862-BED9-2A287B651C2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55113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1123950"/>
            <a:ext cx="2058988" cy="4897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23950"/>
            <a:ext cx="6029325" cy="4897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Poultry                                                                           8 November 2018</a:t>
            </a:r>
            <a:endParaRPr lang="en-GB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1D904-C3AD-433F-A77E-DC65EB4975B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92642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23950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Lorem ipsum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87600"/>
            <a:ext cx="8229600" cy="363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Et dolor fragum</a:t>
            </a:r>
            <a:endParaRPr lang="en-GB" altLang="en-US" smtClean="0"/>
          </a:p>
          <a:p>
            <a:pPr lvl="1"/>
            <a:r>
              <a:rPr lang="en-GB" altLang="en-US" smtClean="0"/>
              <a:t>Et dolor fragum</a:t>
            </a:r>
          </a:p>
          <a:p>
            <a:pPr lvl="2"/>
            <a:r>
              <a:rPr lang="en-GB" altLang="en-US" smtClean="0"/>
              <a:t>- Et dolor fragum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altLang="en-US" dirty="0" smtClean="0"/>
              <a:t>EU market situation for Poultry                                                                           8 November 2018</a:t>
            </a:r>
            <a:endParaRPr lang="en-GB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4BDBC1CE-C2CF-4F96-AC7D-E0C7B337F0C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0913" r:id="rId1"/>
    <p:sldLayoutId id="2147490914" r:id="rId2"/>
    <p:sldLayoutId id="2147490904" r:id="rId3"/>
    <p:sldLayoutId id="2147490905" r:id="rId4"/>
    <p:sldLayoutId id="2147490906" r:id="rId5"/>
    <p:sldLayoutId id="2147490907" r:id="rId6"/>
    <p:sldLayoutId id="2147490908" r:id="rId7"/>
    <p:sldLayoutId id="2147490909" r:id="rId8"/>
    <p:sldLayoutId id="2147490910" r:id="rId9"/>
    <p:sldLayoutId id="2147490911" r:id="rId10"/>
    <p:sldLayoutId id="2147490912" r:id="rId11"/>
  </p:sldLayoutIdLst>
  <p:hf sldNum="0" hdr="0" ftr="0"/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F5494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42A62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file:///\\net1.cec.eu.int\AGRI\G\3\AHORIZONTAL%20MEAT%20FILES\Production%20Sylvie\Poultry%20Production%20(monthly%20data).xlsx!Graphs!%5bPoultry%20Production%20(monthly%20data).xlsx%5dGraphs%20Chart%20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oleObject" Target="file:///\\net1.cec.eu.int\AGRI\G\3\3.11.01.23%20POULTRY-RABBIT\3.11.01.23.01%20POULTRY-RABBIT.GEN\POUL.STAT\POUL.STAT-Mises%20en%20Places\MEP%20UE%2025\New_Files\Recap%20of%20Recap%20MEP_2016_NEW%20Parameters.xlsm!Graphs!%5bRecap%20of%20Recap%20MEP_2016_NEW%20Parameters.xlsm%5dGraphs%20Chart%20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emf"/><Relationship Id="rId4" Type="http://schemas.openxmlformats.org/officeDocument/2006/relationships/oleObject" Target="file:///\\net1.cec.eu.int\AGRI\G\3\3.11.01.23%20POULTRY-RABBIT\3.11.01.23.01%20POULTRY-RABBIT.GEN\POUL.STAT\POUL.STAT-Mises%20en%20Places\MEP%20UE%2025\New_Files\Recap%20of%20Recap%20MEP_2016_NEW%20Parameters.xlsm!Graphs!%5bRecap%20of%20Recap%20MEP_2016_NEW%20Parameters.xlsm%5dGraphs%20Chart%20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emf"/><Relationship Id="rId4" Type="http://schemas.openxmlformats.org/officeDocument/2006/relationships/oleObject" Target="file:///\\net1.cec.eu.int\AGRI\G\3\3.11.01.23%20POULTRY-RABBIT\3.11.01.23.01%20POULTRY-RABBIT.GEN\POUL.STAT\POUL.STAT-Mises%20en%20Places\MEP%20UE%2025\New_Files\Parameters%20Broilers\2014\Parameters%20Summary%20for%20Broilers.xls!Parameters%20Summary!Print_Area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9.emf"/><Relationship Id="rId4" Type="http://schemas.openxmlformats.org/officeDocument/2006/relationships/oleObject" Target="file:///\\net1.cec.eu.int\AGRI\G\3\Aviculture\Prix%20de%20march&#233;\AUTO\Poultry%20Meat%20Dashboard.xlsm!Dashboard%20Poultry%20meat!R2C1:R18C1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0.emf"/><Relationship Id="rId4" Type="http://schemas.openxmlformats.org/officeDocument/2006/relationships/oleObject" Target="file:///\\net1.cec.eu.int\AGRI\G\3\Aviculture\Prix%20de%20march&#233;\AUTO\Eggs%20&amp;%20Poultry%20price.xlsm!Graphs_Poultry!%5bEggs%20&amp;%20Poultry%20price.xlsm%5dGraphs_Poultry%20Chart%20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1.emf"/><Relationship Id="rId4" Type="http://schemas.openxmlformats.org/officeDocument/2006/relationships/oleObject" Target="file:///\\net1.cec.eu.int\AGRI\G\3\AHORIZONTAL%20MEAT%20FILES\World%20Prices\Ave%20World.xlsx!Graphs!%5bAve%20World.xlsx%5dGraphs%20Chart%20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2.emf"/><Relationship Id="rId4" Type="http://schemas.openxmlformats.org/officeDocument/2006/relationships/oleObject" Target="file:///\\net1.cec.eu.int\AGRI\G\3\3.11.01.22%20BEEF\BEEF.GEN\BEEF.STAT\BEEF.STAT-StatExt%20Trade\FB\NOTE_MEAT_POULTRY_VALUE.xls!FB_imp!R4C1:R16C1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3.emf"/><Relationship Id="rId4" Type="http://schemas.openxmlformats.org/officeDocument/2006/relationships/oleObject" Target="file:///\\net1.cec.eu.int\AGRI\g\3\AHORIZONTAL%20MEAT%20FILES\Trade%20related\poultry\EU%20trade%20with%20Ukraine.xlsx!UA%20Imp.%202015-2018%20Tonnes!%5bEU%20trade%20with%20Ukraine.xlsx%5dUA%20Imp.%202015-2018%20Tonnes%20Chart%203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4.emf"/><Relationship Id="rId4" Type="http://schemas.openxmlformats.org/officeDocument/2006/relationships/oleObject" Target="file:///\\net1.cec.eu.int\AGRI\g\3\AHORIZONTAL%20MEAT%20FILES\Trade%20related\poultry\EU%20Imports%20from%20Ukraine%20(Surveillance)_2018.11.05.xlsx!Graph!%5bEU%20Imports%20from%20Ukraine%20(Surveillance)_2018.11.05.xlsx%5dGraph%20Chart%203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file:///\\net1.cec.eu.int\AGRI\G\3\3.11.01.22%20BEEF\BEEF.GEN\BEEF.STAT\BEEF.STAT-StatExt%20Trade\FB\NOTE_MEAT_POULTRY_VALUE.xls!Graphs_IM!%5bNOTE_MEAT_POULTRY_VALUE.xls%5dGraphs_IM%20Chart%203" TargetMode="External"/><Relationship Id="rId5" Type="http://schemas.openxmlformats.org/officeDocument/2006/relationships/image" Target="../media/image15.emf"/><Relationship Id="rId4" Type="http://schemas.openxmlformats.org/officeDocument/2006/relationships/oleObject" Target="file:///\\net1.cec.eu.int\AGRI\G\3\3.11.01.22%20BEEF\BEEF.GEN\BEEF.STAT\BEEF.STAT-StatExt%20Trade\FB\NOTE_MEAT_POULTRY_VALUE.xls!Graphs_IM!%5bNOTE_MEAT_POULTRY_VALUE.xls%5dGraphs_IM%20Chart%201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7.emf"/><Relationship Id="rId4" Type="http://schemas.openxmlformats.org/officeDocument/2006/relationships/oleObject" Target="file:///\\net1.cec.eu.int\AGRI\G\3\100-IT-Tools\ALL_Meat_HS6\comtrade%20noLA%20(from%20GTA)%20monthly.xlsm!GR_POULTRY!%5bcomtrade%20noLA%20(from%20GTA)%20monthly.xlsm%5dGR_POULTRY%20Chart%203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8.emf"/><Relationship Id="rId4" Type="http://schemas.openxmlformats.org/officeDocument/2006/relationships/oleObject" Target="file:///\\net1.cec.eu.int\AGRI\G\3\3.11.01.22%20BEEF\BEEF.GEN\BEEF.STAT\BEEF.STAT-StatExt%20Trade\FB\NOTE_MEAT_POULTRY_VALUE.xls!FB_exp!R4C1:R19C12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file:///\\net1.cec.eu.int\AGRI\G\3\3.11.01.22%20BEEF\BEEF.GEN\BEEF.STAT\BEEF.STAT-StatExt%20Trade\FB\NOTE_MEAT_POULTRY_VALUE.xls!Graphs_EX!%5bNOTE_MEAT_POULTRY_VALUE.xls%5dGraphs_EX%20Chart%203" TargetMode="External"/><Relationship Id="rId5" Type="http://schemas.openxmlformats.org/officeDocument/2006/relationships/image" Target="../media/image19.emf"/><Relationship Id="rId4" Type="http://schemas.openxmlformats.org/officeDocument/2006/relationships/oleObject" Target="file:///\\net1.cec.eu.int\AGRI\G\3\3.11.01.22%20BEEF\BEEF.GEN\BEEF.STAT\BEEF.STAT-StatExt%20Trade\FB\NOTE_MEAT_POULTRY_VALUE.xls!Graphs_EX!%5bNOTE_MEAT_POULTRY_VALUE.xls%5dGraphs_EX%20Chart%201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1.emf"/><Relationship Id="rId4" Type="http://schemas.openxmlformats.org/officeDocument/2006/relationships/oleObject" Target="file:///\\net1.cec.eu.int\AGRI\G\3\100-IT-Tools\ALL_Meat_HS6\comtrade%20noLA%20(from%20GTA)%20monthly.xlsm!GR_POULTRY!%5bcomtrade%20noLA%20(from%20GTA)%20monthly.xlsm%5dGR_POULTRY%20Chart%201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22.emf"/><Relationship Id="rId4" Type="http://schemas.openxmlformats.org/officeDocument/2006/relationships/oleObject" Target="file:///\\net1.cec.eu.int\AGRI\G\3\3.11.01.22%20BEEF\BEEF.GEN\BEEF.STAT\BEEF.STAT-StatExt%20Trade\FB\NOTE_MEAT_POULTRY_VALUE.xls!Net_Trade!%5bNOTE_MEAT_POULTRY_VALUE.xls%5dNet_Trade%20Chart%202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3.emf"/><Relationship Id="rId4" Type="http://schemas.openxmlformats.org/officeDocument/2006/relationships/oleObject" Target="file:///\\net1.cec.eu.int\AGRI\G\3\3.11.01.22%20BEEF\BEEF.GEN\BEEF.STAT\BEEF.STAT-StatExt%20Trade\FB\NOTE_MEAT_POULTRY_VALUE.xls!Net_Trade!%5bNOTE_MEAT_POULTRY_VALUE.xls%5dNet_Trade%20Chart%202-1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agriculture/markets/index_en.htm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c.europa.eu/agriculture/dashboards/poultry-meat-dashboard_en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H:\My Documents\My Pictures\kipp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2492375"/>
            <a:ext cx="4625975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5"/>
          <p:cNvSpPr txBox="1">
            <a:spLocks noChangeArrowheads="1"/>
          </p:cNvSpPr>
          <p:nvPr/>
        </p:nvSpPr>
        <p:spPr bwMode="auto">
          <a:xfrm>
            <a:off x="34925" y="2009775"/>
            <a:ext cx="4321175" cy="401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8775" indent="-358775"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en-US" i="0" dirty="0">
                <a:solidFill>
                  <a:srgbClr val="FFD624"/>
                </a:solidFill>
              </a:rPr>
              <a:t/>
            </a:r>
            <a:br>
              <a:rPr lang="de-DE" altLang="en-US" i="0" dirty="0">
                <a:solidFill>
                  <a:srgbClr val="FFD624"/>
                </a:solidFill>
              </a:rPr>
            </a:br>
            <a:r>
              <a:rPr lang="de-DE" altLang="en-US" i="0" dirty="0">
                <a:solidFill>
                  <a:srgbClr val="FFD624"/>
                </a:solidFill>
              </a:rPr>
              <a:t>EU </a:t>
            </a:r>
            <a:r>
              <a:rPr lang="et-EE" altLang="en-US" i="0" dirty="0">
                <a:solidFill>
                  <a:srgbClr val="FFD624"/>
                </a:solidFill>
              </a:rPr>
              <a:t>M</a:t>
            </a:r>
            <a:r>
              <a:rPr lang="de-DE" altLang="en-US" i="0" dirty="0" err="1">
                <a:solidFill>
                  <a:srgbClr val="FFD624"/>
                </a:solidFill>
              </a:rPr>
              <a:t>arket</a:t>
            </a:r>
            <a:r>
              <a:rPr lang="de-DE" altLang="en-US" i="0" dirty="0">
                <a:solidFill>
                  <a:srgbClr val="FFD624"/>
                </a:solidFill>
              </a:rPr>
              <a:t> </a:t>
            </a:r>
            <a:r>
              <a:rPr lang="et-EE" altLang="en-US" i="0" dirty="0">
                <a:solidFill>
                  <a:srgbClr val="FFD624"/>
                </a:solidFill>
              </a:rPr>
              <a:t>S</a:t>
            </a:r>
            <a:r>
              <a:rPr lang="de-DE" altLang="en-US" i="0" dirty="0" err="1">
                <a:solidFill>
                  <a:srgbClr val="FFD624"/>
                </a:solidFill>
              </a:rPr>
              <a:t>ituation</a:t>
            </a:r>
            <a:r>
              <a:rPr lang="de-DE" altLang="en-US" i="0" dirty="0">
                <a:solidFill>
                  <a:srgbClr val="FFD624"/>
                </a:solidFill>
              </a:rPr>
              <a:t> </a:t>
            </a:r>
            <a:r>
              <a:rPr lang="de-DE" altLang="en-US" i="0" dirty="0" err="1">
                <a:solidFill>
                  <a:srgbClr val="FFD624"/>
                </a:solidFill>
              </a:rPr>
              <a:t>for</a:t>
            </a:r>
            <a:r>
              <a:rPr lang="de-DE" altLang="en-US" i="0" dirty="0">
                <a:solidFill>
                  <a:srgbClr val="FFD624"/>
                </a:solidFill>
              </a:rPr>
              <a:t> </a:t>
            </a:r>
            <a:br>
              <a:rPr lang="de-DE" altLang="en-US" i="0" dirty="0">
                <a:solidFill>
                  <a:srgbClr val="FFD624"/>
                </a:solidFill>
              </a:rPr>
            </a:br>
            <a:r>
              <a:rPr lang="fr-BE" altLang="en-US" i="0" dirty="0" err="1">
                <a:solidFill>
                  <a:srgbClr val="FFD624"/>
                </a:solidFill>
              </a:rPr>
              <a:t>Poultry</a:t>
            </a:r>
            <a:r>
              <a:rPr lang="de-DE" altLang="en-US" i="0" dirty="0">
                <a:solidFill>
                  <a:srgbClr val="FFD624"/>
                </a:solidFill>
              </a:rPr>
              <a:t/>
            </a:r>
            <a:br>
              <a:rPr lang="de-DE" altLang="en-US" i="0" dirty="0">
                <a:solidFill>
                  <a:srgbClr val="FFD624"/>
                </a:solidFill>
              </a:rPr>
            </a:br>
            <a:r>
              <a:rPr lang="de-DE" altLang="en-US" i="0" dirty="0">
                <a:solidFill>
                  <a:srgbClr val="FFD624"/>
                </a:solidFill>
              </a:rPr>
              <a:t/>
            </a:r>
            <a:br>
              <a:rPr lang="de-DE" altLang="en-US" i="0" dirty="0">
                <a:solidFill>
                  <a:srgbClr val="FFD624"/>
                </a:solidFill>
              </a:rPr>
            </a:br>
            <a:r>
              <a:rPr lang="de-DE" altLang="en-US" i="0" dirty="0" err="1">
                <a:solidFill>
                  <a:srgbClr val="FFD624"/>
                </a:solidFill>
              </a:rPr>
              <a:t>Committee</a:t>
            </a:r>
            <a:r>
              <a:rPr lang="de-DE" altLang="en-US" i="0" dirty="0">
                <a:solidFill>
                  <a:srgbClr val="FFD624"/>
                </a:solidFill>
              </a:rPr>
              <a:t> </a:t>
            </a:r>
            <a:r>
              <a:rPr lang="de-DE" altLang="en-US" i="0" dirty="0" err="1">
                <a:solidFill>
                  <a:srgbClr val="FFD624"/>
                </a:solidFill>
              </a:rPr>
              <a:t>for</a:t>
            </a:r>
            <a:r>
              <a:rPr lang="de-DE" altLang="en-US" i="0" dirty="0">
                <a:solidFill>
                  <a:srgbClr val="FFD624"/>
                </a:solidFill>
              </a:rPr>
              <a:t> </a:t>
            </a:r>
            <a:r>
              <a:rPr lang="de-DE" altLang="en-US" i="0" dirty="0" err="1">
                <a:solidFill>
                  <a:srgbClr val="FFD624"/>
                </a:solidFill>
              </a:rPr>
              <a:t>the</a:t>
            </a:r>
            <a:r>
              <a:rPr lang="de-DE" altLang="en-US" i="0" dirty="0">
                <a:solidFill>
                  <a:srgbClr val="FFD624"/>
                </a:solidFill>
              </a:rPr>
              <a:t> Common Organisation </a:t>
            </a:r>
            <a:r>
              <a:rPr lang="de-DE" altLang="en-US" i="0" dirty="0" err="1">
                <a:solidFill>
                  <a:srgbClr val="FFD624"/>
                </a:solidFill>
              </a:rPr>
              <a:t>of</a:t>
            </a:r>
            <a:r>
              <a:rPr lang="de-DE" altLang="en-US" i="0" dirty="0">
                <a:solidFill>
                  <a:srgbClr val="FFD624"/>
                </a:solidFill>
              </a:rPr>
              <a:t> </a:t>
            </a:r>
            <a:r>
              <a:rPr lang="de-DE" altLang="en-US" i="0" dirty="0" err="1">
                <a:solidFill>
                  <a:srgbClr val="FFD624"/>
                </a:solidFill>
              </a:rPr>
              <a:t>the</a:t>
            </a:r>
            <a:r>
              <a:rPr lang="de-DE" altLang="en-US" i="0" dirty="0">
                <a:solidFill>
                  <a:srgbClr val="FFD624"/>
                </a:solidFill>
              </a:rPr>
              <a:t> </a:t>
            </a:r>
            <a:r>
              <a:rPr lang="de-DE" altLang="en-US" i="0" dirty="0" err="1">
                <a:solidFill>
                  <a:srgbClr val="FFD624"/>
                </a:solidFill>
              </a:rPr>
              <a:t>Agricultural</a:t>
            </a:r>
            <a:r>
              <a:rPr lang="de-DE" altLang="en-US" i="0" dirty="0">
                <a:solidFill>
                  <a:srgbClr val="FFD624"/>
                </a:solidFill>
              </a:rPr>
              <a:t> </a:t>
            </a:r>
            <a:r>
              <a:rPr lang="de-DE" altLang="en-US" i="0" dirty="0" err="1">
                <a:solidFill>
                  <a:srgbClr val="FFD624"/>
                </a:solidFill>
              </a:rPr>
              <a:t>Markets</a:t>
            </a:r>
            <a:r>
              <a:rPr lang="de-DE" altLang="en-US" i="0" dirty="0">
                <a:solidFill>
                  <a:srgbClr val="FFD624"/>
                </a:solidFill>
              </a:rPr>
              <a:t/>
            </a:r>
            <a:br>
              <a:rPr lang="de-DE" altLang="en-US" i="0" dirty="0">
                <a:solidFill>
                  <a:srgbClr val="FFD624"/>
                </a:solidFill>
              </a:rPr>
            </a:br>
            <a:r>
              <a:rPr lang="de-DE" altLang="en-US" i="0" dirty="0" smtClean="0">
                <a:solidFill>
                  <a:srgbClr val="FFD624"/>
                </a:solidFill>
              </a:rPr>
              <a:t>8 November 2018</a:t>
            </a:r>
            <a:endParaRPr lang="de-DE" altLang="en-US" sz="900" i="0" dirty="0">
              <a:solidFill>
                <a:srgbClr val="FFD62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0" dirty="0" smtClean="0">
                <a:solidFill>
                  <a:schemeClr val="tx1"/>
                </a:solidFill>
              </a:rPr>
              <a:t>EU market situation for Poultry                                                                           8 November 2018</a:t>
            </a:r>
            <a:endParaRPr lang="en-GB" altLang="en-US" sz="1200" i="0" dirty="0" smtClean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P R O D U C T I O N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6950209"/>
              </p:ext>
            </p:extLst>
          </p:nvPr>
        </p:nvGraphicFramePr>
        <p:xfrm>
          <a:off x="547688" y="1584325"/>
          <a:ext cx="7985125" cy="455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5" name="Worksheet" r:id="rId4" imgW="7985778" imgH="4556736" progId="Excel.Sheet.12">
                  <p:link updateAutomatic="1"/>
                </p:oleObj>
              </mc:Choice>
              <mc:Fallback>
                <p:oleObj name="Worksheet" r:id="rId4" imgW="7985778" imgH="4556736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7688" y="1584325"/>
                        <a:ext cx="7985125" cy="4556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0" dirty="0" smtClean="0">
                <a:solidFill>
                  <a:schemeClr val="tx1"/>
                </a:solidFill>
              </a:rPr>
              <a:t>EU market situation for Poultry                                                                           8 November 2018</a:t>
            </a:r>
            <a:endParaRPr lang="en-GB" altLang="en-US" sz="1200" i="0" dirty="0" smtClean="0">
              <a:solidFill>
                <a:schemeClr val="tx1"/>
              </a:solidFill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P R O D U C T I O N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500380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en-US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NEW PARAMETERS</a:t>
            </a:r>
            <a:endParaRPr lang="en-GB" altLang="en-US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12293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3198697"/>
              </p:ext>
            </p:extLst>
          </p:nvPr>
        </p:nvGraphicFramePr>
        <p:xfrm>
          <a:off x="758825" y="1689100"/>
          <a:ext cx="7593013" cy="454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9" name="Macro-Enabled Worksheet" r:id="rId4" imgW="4655949" imgH="3269052" progId="Excel.SheetMacroEnabled.12">
                  <p:link/>
                </p:oleObj>
              </mc:Choice>
              <mc:Fallback>
                <p:oleObj name="Macro-Enabled Worksheet" r:id="rId4" imgW="4655949" imgH="3269052" progId="Excel.SheetMacroEnabled.12">
                  <p:link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825" y="1689100"/>
                        <a:ext cx="7593013" cy="454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0" dirty="0" smtClean="0">
                <a:solidFill>
                  <a:schemeClr val="tx1"/>
                </a:solidFill>
              </a:rPr>
              <a:t>EU market situation for Poultry                                                                           8 November 2018</a:t>
            </a:r>
            <a:endParaRPr lang="en-GB" altLang="en-US" sz="1200" i="0" dirty="0" smtClean="0">
              <a:solidFill>
                <a:schemeClr val="tx1"/>
              </a:solidFill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P R O D U C T I O N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500380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en-US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NEW PARAMETERS</a:t>
            </a:r>
            <a:endParaRPr lang="en-GB" altLang="en-US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13317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4991178"/>
              </p:ext>
            </p:extLst>
          </p:nvPr>
        </p:nvGraphicFramePr>
        <p:xfrm>
          <a:off x="641350" y="1920875"/>
          <a:ext cx="7627938" cy="427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3" name="Macro-Enabled Worksheet" r:id="rId4" imgW="4648133" imgH="3276500" progId="Excel.SheetMacroEnabled.12">
                  <p:link/>
                </p:oleObj>
              </mc:Choice>
              <mc:Fallback>
                <p:oleObj name="Macro-Enabled Worksheet" r:id="rId4" imgW="4648133" imgH="3276500" progId="Excel.SheetMacroEnabled.12">
                  <p:link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350" y="1920875"/>
                        <a:ext cx="7627938" cy="427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0" dirty="0" smtClean="0">
                <a:solidFill>
                  <a:schemeClr val="tx1"/>
                </a:solidFill>
              </a:rPr>
              <a:t>EU market situation for Poultry                                                                           8 November 2018</a:t>
            </a:r>
            <a:endParaRPr lang="en-GB" altLang="en-US" sz="1200" i="0" dirty="0" smtClean="0">
              <a:solidFill>
                <a:schemeClr val="tx1"/>
              </a:solidFill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P R O D U C T I O N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500380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en-US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NEW PARAMETERS</a:t>
            </a:r>
            <a:endParaRPr lang="en-GB" altLang="en-US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14341" name="Object 1"/>
          <p:cNvGraphicFramePr>
            <a:graphicFrameLocks noChangeAspect="1"/>
          </p:cNvGraphicFramePr>
          <p:nvPr/>
        </p:nvGraphicFramePr>
        <p:xfrm>
          <a:off x="284163" y="1844675"/>
          <a:ext cx="8786812" cy="357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7" name="Worksheet" r:id="rId4" imgW="14584585" imgH="3444336" progId="Excel.Sheet.8">
                  <p:link/>
                </p:oleObj>
              </mc:Choice>
              <mc:Fallback>
                <p:oleObj name="Worksheet" r:id="rId4" imgW="14584585" imgH="3444336" progId="Excel.Sheet.8">
                  <p:link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163" y="1844675"/>
                        <a:ext cx="8786812" cy="3570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0" dirty="0" smtClean="0">
                <a:solidFill>
                  <a:schemeClr val="tx1"/>
                </a:solidFill>
              </a:rPr>
              <a:t>EU market situation for Poultry                                                                           8 November 2018</a:t>
            </a:r>
            <a:endParaRPr lang="en-GB" altLang="en-US" sz="1200" i="0" dirty="0" smtClean="0">
              <a:solidFill>
                <a:schemeClr val="tx1"/>
              </a:solidFill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rgbClr val="99CC00"/>
                </a:solidFill>
                <a:latin typeface="Helvetica" pitchFamily="34" charset="0"/>
                <a:cs typeface="Arial" charset="0"/>
              </a:rPr>
              <a:t>P R I C E S   </a:t>
            </a:r>
            <a:endParaRPr lang="es-ES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15364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5525409"/>
              </p:ext>
            </p:extLst>
          </p:nvPr>
        </p:nvGraphicFramePr>
        <p:xfrm>
          <a:off x="971600" y="1339168"/>
          <a:ext cx="7448897" cy="4900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1" name="Macro-Enabled Worksheet" r:id="rId4" imgW="10180343" imgH="3116575" progId="Excel.SheetMacroEnabled.12">
                  <p:link/>
                </p:oleObj>
              </mc:Choice>
              <mc:Fallback>
                <p:oleObj name="Macro-Enabled Worksheet" r:id="rId4" imgW="10180343" imgH="3116575" progId="Excel.SheetMacroEnabled.12">
                  <p:link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1339168"/>
                        <a:ext cx="7448897" cy="4900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0" dirty="0" smtClean="0">
                <a:solidFill>
                  <a:schemeClr val="tx1"/>
                </a:solidFill>
              </a:rPr>
              <a:t>EU market situation for Poultry                                                                           8 November 2018</a:t>
            </a:r>
            <a:endParaRPr lang="en-GB" altLang="en-US" sz="1200" i="0" dirty="0" smtClean="0">
              <a:solidFill>
                <a:schemeClr val="tx1"/>
              </a:solidFill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rgbClr val="99CC00"/>
                </a:solidFill>
                <a:latin typeface="Helvetica" pitchFamily="34" charset="0"/>
                <a:cs typeface="Arial" charset="0"/>
              </a:rPr>
              <a:t>P R I C E S   </a:t>
            </a:r>
            <a:endParaRPr lang="es-ES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5076825" y="0"/>
            <a:ext cx="3887788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 E V O L U T I O N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B R O I L E R</a:t>
            </a:r>
            <a:endParaRPr lang="en-GB" altLang="en-US" sz="20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7860310"/>
              </p:ext>
            </p:extLst>
          </p:nvPr>
        </p:nvGraphicFramePr>
        <p:xfrm>
          <a:off x="485775" y="1554163"/>
          <a:ext cx="8189913" cy="429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6" name="Macro-Enabled Worksheet" r:id="rId4" imgW="9448818" imgH="6042600" progId="Excel.SheetMacroEnabled.12">
                  <p:link updateAutomatic="1"/>
                </p:oleObj>
              </mc:Choice>
              <mc:Fallback>
                <p:oleObj name="Macro-Enabled Worksheet" r:id="rId4" imgW="9448818" imgH="6042600" progId="Excel.SheetMacroEnabled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5775" y="1554163"/>
                        <a:ext cx="8189913" cy="429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0" dirty="0" smtClean="0">
                <a:solidFill>
                  <a:schemeClr val="tx1"/>
                </a:solidFill>
              </a:rPr>
              <a:t>EU market situation for Poultry                                                                           8 November 2018</a:t>
            </a:r>
            <a:endParaRPr lang="en-GB" altLang="en-US" sz="1200" i="0" dirty="0" smtClean="0">
              <a:solidFill>
                <a:schemeClr val="tx1"/>
              </a:solidFill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rgbClr val="99CC00"/>
                </a:solidFill>
                <a:latin typeface="Helvetica" pitchFamily="34" charset="0"/>
                <a:cs typeface="Arial" charset="0"/>
              </a:rPr>
              <a:t>P R I C E S   </a:t>
            </a:r>
            <a:endParaRPr lang="es-ES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5076825" y="0"/>
            <a:ext cx="3887788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 E V O L U T I O N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B R O I L E R</a:t>
            </a:r>
            <a:endParaRPr lang="en-GB" altLang="en-US" sz="20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17413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5446588"/>
              </p:ext>
            </p:extLst>
          </p:nvPr>
        </p:nvGraphicFramePr>
        <p:xfrm>
          <a:off x="615950" y="1628775"/>
          <a:ext cx="7988300" cy="446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9" name="Worksheet" r:id="rId4" imgW="7764783" imgH="4754911" progId="Excel.Sheet.12">
                  <p:link/>
                </p:oleObj>
              </mc:Choice>
              <mc:Fallback>
                <p:oleObj name="Worksheet" r:id="rId4" imgW="7764783" imgH="4754911" progId="Excel.Sheet.12">
                  <p:link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50" y="1628775"/>
                        <a:ext cx="7988300" cy="446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6"/>
          <p:cNvSpPr txBox="1">
            <a:spLocks noChangeArrowheads="1"/>
          </p:cNvSpPr>
          <p:nvPr/>
        </p:nvSpPr>
        <p:spPr bwMode="auto">
          <a:xfrm>
            <a:off x="0" y="13414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fr-BE" altLang="en-US" i="0" dirty="0">
                <a:solidFill>
                  <a:schemeClr val="tx1"/>
                </a:solidFill>
                <a:latin typeface="Arial" charset="0"/>
                <a:cs typeface="Arial" charset="0"/>
              </a:rPr>
              <a:t>Imports of </a:t>
            </a:r>
            <a:r>
              <a:rPr lang="fr-BE" altLang="en-US" i="0" dirty="0" err="1">
                <a:solidFill>
                  <a:schemeClr val="tx1"/>
                </a:solidFill>
                <a:latin typeface="Arial" charset="0"/>
                <a:cs typeface="Arial" charset="0"/>
              </a:rPr>
              <a:t>p</a:t>
            </a:r>
            <a:r>
              <a:rPr lang="fr-BE" altLang="en-US" i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oultry</a:t>
            </a:r>
            <a:r>
              <a:rPr lang="fr-BE" altLang="en-US" i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fr-BE" altLang="en-US" i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meat</a:t>
            </a:r>
            <a:r>
              <a:rPr lang="fr-BE" altLang="en-US" i="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fr-BE" altLang="en-US" i="0" dirty="0" err="1">
                <a:solidFill>
                  <a:schemeClr val="tx1"/>
                </a:solidFill>
                <a:latin typeface="Arial" charset="0"/>
                <a:cs typeface="Arial" charset="0"/>
              </a:rPr>
              <a:t>from</a:t>
            </a:r>
            <a:r>
              <a:rPr lang="fr-BE" altLang="en-US" i="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fr-BE" altLang="en-US" i="0" dirty="0" err="1">
                <a:solidFill>
                  <a:schemeClr val="tx1"/>
                </a:solidFill>
                <a:latin typeface="Arial" charset="0"/>
                <a:cs typeface="Arial" charset="0"/>
              </a:rPr>
              <a:t>selected</a:t>
            </a:r>
            <a:r>
              <a:rPr lang="fr-BE" altLang="en-US" i="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fr-BE" altLang="en-US" i="0" dirty="0" err="1">
                <a:solidFill>
                  <a:schemeClr val="tx1"/>
                </a:solidFill>
                <a:latin typeface="Arial" charset="0"/>
                <a:cs typeface="Arial" charset="0"/>
              </a:rPr>
              <a:t>origins</a:t>
            </a:r>
            <a:endParaRPr lang="en-GB" altLang="en-US" i="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8435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0" dirty="0" smtClean="0">
                <a:solidFill>
                  <a:schemeClr val="tx1"/>
                </a:solidFill>
              </a:rPr>
              <a:t>EU market situation for Poultry                                                                           8 November 2018</a:t>
            </a:r>
            <a:endParaRPr lang="en-GB" altLang="en-US" sz="1200" i="0" dirty="0" smtClean="0">
              <a:solidFill>
                <a:schemeClr val="tx1"/>
              </a:solidFill>
            </a:endParaRPr>
          </a:p>
        </p:txBody>
      </p:sp>
      <p:sp>
        <p:nvSpPr>
          <p:cNvPr id="18436" name="Rectangle 3"/>
          <p:cNvSpPr>
            <a:spLocks noChangeArrowheads="1"/>
          </p:cNvSpPr>
          <p:nvPr/>
        </p:nvSpPr>
        <p:spPr bwMode="auto">
          <a:xfrm>
            <a:off x="5076825" y="0"/>
            <a:ext cx="3959225" cy="9080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 I M P O R T S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B r o i l e r   P r o d u c t s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18437" name="Rectangle 3"/>
          <p:cNvSpPr>
            <a:spLocks noChangeArrowheads="1"/>
          </p:cNvSpPr>
          <p:nvPr/>
        </p:nvSpPr>
        <p:spPr bwMode="auto">
          <a:xfrm>
            <a:off x="0" y="0"/>
            <a:ext cx="4067175" cy="9080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T R A D E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1843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3211829"/>
              </p:ext>
            </p:extLst>
          </p:nvPr>
        </p:nvGraphicFramePr>
        <p:xfrm>
          <a:off x="585788" y="1916113"/>
          <a:ext cx="7985125" cy="446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4" name="Worksheet" r:id="rId4" imgW="6294161" imgH="2209914" progId="Excel.Sheet.8">
                  <p:link/>
                </p:oleObj>
              </mc:Choice>
              <mc:Fallback>
                <p:oleObj name="Worksheet" r:id="rId4" imgW="6294161" imgH="2209914" progId="Excel.Sheet.8">
                  <p:link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8" y="1916113"/>
                        <a:ext cx="7985125" cy="4465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8"/>
          <p:cNvSpPr>
            <a:spLocks noChangeArrowheads="1"/>
          </p:cNvSpPr>
          <p:nvPr/>
        </p:nvSpPr>
        <p:spPr bwMode="auto">
          <a:xfrm>
            <a:off x="0" y="1341438"/>
            <a:ext cx="9144000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3600" i="0">
              <a:solidFill>
                <a:schemeClr val="tx2"/>
              </a:solidFill>
              <a:latin typeface="Helvetica" pitchFamily="34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0166344"/>
              </p:ext>
            </p:extLst>
          </p:nvPr>
        </p:nvGraphicFramePr>
        <p:xfrm>
          <a:off x="395288" y="1484313"/>
          <a:ext cx="8553450" cy="475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7" name="Worksheet" r:id="rId4" imgW="9654551" imgH="5174064" progId="Excel.Sheet.12">
                  <p:link updateAutomatic="1"/>
                </p:oleObj>
              </mc:Choice>
              <mc:Fallback>
                <p:oleObj name="Worksheet" r:id="rId4" imgW="9654551" imgH="517406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5288" y="1484313"/>
                        <a:ext cx="8553450" cy="4756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ate Placeholder 2"/>
          <p:cNvSpPr txBox="1">
            <a:spLocks/>
          </p:cNvSpPr>
          <p:nvPr/>
        </p:nvSpPr>
        <p:spPr bwMode="auto">
          <a:xfrm>
            <a:off x="457200" y="6453188"/>
            <a:ext cx="8291513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Char char="•"/>
              <a:defRPr sz="2400" b="0" i="1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2A62A"/>
              </a:buClr>
              <a:buChar char="•"/>
              <a:defRPr sz="2000" b="1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400" b="1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0" dirty="0" smtClean="0">
                <a:solidFill>
                  <a:schemeClr val="tx1"/>
                </a:solidFill>
              </a:rPr>
              <a:t>EU market situation for Poultry                                                                           8 November 2018</a:t>
            </a:r>
            <a:endParaRPr lang="en-GB" altLang="en-US" sz="1200" i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0780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8"/>
          <p:cNvSpPr>
            <a:spLocks noChangeArrowheads="1"/>
          </p:cNvSpPr>
          <p:nvPr/>
        </p:nvSpPr>
        <p:spPr bwMode="auto">
          <a:xfrm>
            <a:off x="0" y="1341438"/>
            <a:ext cx="9144000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3600" i="0">
              <a:solidFill>
                <a:schemeClr val="tx2"/>
              </a:solidFill>
              <a:latin typeface="Helvetica" pitchFamily="34" charset="0"/>
            </a:endParaRPr>
          </a:p>
        </p:txBody>
      </p:sp>
      <p:sp>
        <p:nvSpPr>
          <p:cNvPr id="20483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0" dirty="0" smtClean="0">
                <a:solidFill>
                  <a:schemeClr val="tx1"/>
                </a:solidFill>
              </a:rPr>
              <a:t>EU market situation for Poultry                                                                           8 November 2018</a:t>
            </a:r>
            <a:endParaRPr lang="en-GB" altLang="en-US" sz="1200" i="0" dirty="0" smtClean="0">
              <a:solidFill>
                <a:schemeClr val="tx1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0659508"/>
              </p:ext>
            </p:extLst>
          </p:nvPr>
        </p:nvGraphicFramePr>
        <p:xfrm>
          <a:off x="467544" y="1412776"/>
          <a:ext cx="8064896" cy="4969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9" name="Worksheet" r:id="rId4" imgW="9427633" imgH="5807915" progId="Excel.Sheet.12">
                  <p:link updateAutomatic="1"/>
                </p:oleObj>
              </mc:Choice>
              <mc:Fallback>
                <p:oleObj name="Worksheet" r:id="rId4" imgW="9427633" imgH="580791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7544" y="1412776"/>
                        <a:ext cx="8064896" cy="49691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849192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5"/>
          <p:cNvSpPr>
            <a:spLocks noGrp="1" noChangeArrowheads="1"/>
          </p:cNvSpPr>
          <p:nvPr>
            <p:ph type="title"/>
          </p:nvPr>
        </p:nvSpPr>
        <p:spPr>
          <a:xfrm>
            <a:off x="0" y="1196975"/>
            <a:ext cx="9144000" cy="64928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fr-BE" altLang="en-US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EU </a:t>
            </a:r>
            <a:r>
              <a:rPr lang="fr-BE" altLang="en-US" sz="24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poultry</a:t>
            </a:r>
            <a:r>
              <a:rPr lang="fr-BE" altLang="en-US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fr-BE" altLang="en-US" sz="24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meat</a:t>
            </a:r>
            <a:r>
              <a:rPr lang="fr-BE" altLang="en-US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imports</a:t>
            </a:r>
            <a:endParaRPr lang="en-GB" altLang="en-US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9459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0" dirty="0" smtClean="0">
                <a:solidFill>
                  <a:schemeClr val="tx1"/>
                </a:solidFill>
              </a:rPr>
              <a:t>EU market situation for Poultry                                                                           8 November 2018</a:t>
            </a:r>
            <a:endParaRPr lang="en-GB" altLang="en-US" sz="1200" i="0" dirty="0" smtClean="0">
              <a:solidFill>
                <a:schemeClr val="tx1"/>
              </a:solidFill>
            </a:endParaRPr>
          </a:p>
        </p:txBody>
      </p:sp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5076825" y="0"/>
            <a:ext cx="3959225" cy="9080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 I M P O R T S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B r o i l e r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19461" name="Rectangle 3"/>
          <p:cNvSpPr>
            <a:spLocks noChangeArrowheads="1"/>
          </p:cNvSpPr>
          <p:nvPr/>
        </p:nvSpPr>
        <p:spPr bwMode="auto">
          <a:xfrm>
            <a:off x="0" y="0"/>
            <a:ext cx="4067175" cy="9080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T R A D E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19462" name="Object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169000503"/>
              </p:ext>
            </p:extLst>
          </p:nvPr>
        </p:nvGraphicFramePr>
        <p:xfrm>
          <a:off x="469900" y="1916113"/>
          <a:ext cx="4035425" cy="438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14" name="Worksheet" r:id="rId4" imgW="4442475" imgH="3581421" progId="Excel.Sheet.8">
                  <p:link/>
                </p:oleObj>
              </mc:Choice>
              <mc:Fallback>
                <p:oleObj name="Worksheet" r:id="rId4" imgW="4442475" imgH="3581421" progId="Excel.Sheet.8">
                  <p:link/>
                  <p:pic>
                    <p:nvPicPr>
                      <p:cNvPr id="0" name="Object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0" y="1916113"/>
                        <a:ext cx="4035425" cy="438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625853601"/>
              </p:ext>
            </p:extLst>
          </p:nvPr>
        </p:nvGraphicFramePr>
        <p:xfrm>
          <a:off x="4643438" y="1773238"/>
          <a:ext cx="4038600" cy="460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15" name="Worksheet" r:id="rId6" imgW="4442475" imgH="3581421" progId="Excel.Sheet.8">
                  <p:link/>
                </p:oleObj>
              </mc:Choice>
              <mc:Fallback>
                <p:oleObj name="Worksheet" r:id="rId6" imgW="4442475" imgH="3581421" progId="Excel.Sheet.8">
                  <p:link/>
                  <p:pic>
                    <p:nvPicPr>
                      <p:cNvPr id="0" name="Object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1773238"/>
                        <a:ext cx="4038600" cy="460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/>
          <p:cNvSpPr>
            <a:spLocks noChangeArrowheads="1"/>
          </p:cNvSpPr>
          <p:nvPr/>
        </p:nvSpPr>
        <p:spPr bwMode="auto">
          <a:xfrm>
            <a:off x="0" y="1341438"/>
            <a:ext cx="9144000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3600" i="0">
              <a:solidFill>
                <a:schemeClr val="tx2"/>
              </a:solidFill>
              <a:latin typeface="Helvetica" pitchFamily="34" charset="0"/>
            </a:endParaRPr>
          </a:p>
        </p:txBody>
      </p:sp>
      <p:sp>
        <p:nvSpPr>
          <p:cNvPr id="21507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0" dirty="0" smtClean="0">
                <a:solidFill>
                  <a:schemeClr val="tx1"/>
                </a:solidFill>
              </a:rPr>
              <a:t>EU market situation for Poultry                                                                           8 November 2018</a:t>
            </a:r>
            <a:endParaRPr lang="en-GB" altLang="en-US" sz="1200" i="0" dirty="0" smtClean="0">
              <a:solidFill>
                <a:schemeClr val="tx1"/>
              </a:solidFill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0"/>
            <a:ext cx="9144000" cy="11969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 dirty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W O R L D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 dirty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M A R K E T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n-US" sz="1200" i="0" dirty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 i="0" dirty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21509" name="Rectangle 3"/>
          <p:cNvSpPr>
            <a:spLocks noChangeArrowheads="1"/>
          </p:cNvSpPr>
          <p:nvPr/>
        </p:nvSpPr>
        <p:spPr bwMode="auto">
          <a:xfrm>
            <a:off x="5076825" y="0"/>
            <a:ext cx="3959225" cy="9080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 I M P O R T S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BROILER  MAIN  IMPORTERS</a:t>
            </a:r>
            <a:endParaRPr lang="en-GB" altLang="en-US" sz="20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21510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9948642"/>
              </p:ext>
            </p:extLst>
          </p:nvPr>
        </p:nvGraphicFramePr>
        <p:xfrm>
          <a:off x="611188" y="1635125"/>
          <a:ext cx="7921625" cy="417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6" name="Macro-Enabled Worksheet" r:id="rId4" imgW="7292454" imgH="5509338" progId="Excel.SheetMacroEnabled.12">
                  <p:link/>
                </p:oleObj>
              </mc:Choice>
              <mc:Fallback>
                <p:oleObj name="Macro-Enabled Worksheet" r:id="rId4" imgW="7292454" imgH="5509338" progId="Excel.SheetMacroEnabled.12">
                  <p:link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635125"/>
                        <a:ext cx="7921625" cy="417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2"/>
          <p:cNvSpPr txBox="1">
            <a:spLocks noChangeArrowheads="1"/>
          </p:cNvSpPr>
          <p:nvPr/>
        </p:nvSpPr>
        <p:spPr bwMode="auto">
          <a:xfrm>
            <a:off x="0" y="13414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fr-BE" altLang="en-US" i="0" dirty="0">
                <a:solidFill>
                  <a:schemeClr val="tx1"/>
                </a:solidFill>
                <a:latin typeface="Arial" charset="0"/>
                <a:cs typeface="Arial" charset="0"/>
              </a:rPr>
              <a:t>Exports of </a:t>
            </a:r>
            <a:r>
              <a:rPr lang="fr-BE" altLang="en-US" i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poultry</a:t>
            </a:r>
            <a:r>
              <a:rPr lang="et-EE" altLang="en-US" i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GB" altLang="en-US" i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m</a:t>
            </a:r>
            <a:r>
              <a:rPr lang="fr-BE" altLang="en-US" i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eat</a:t>
            </a:r>
            <a:r>
              <a:rPr lang="fr-BE" altLang="en-US" i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fr-BE" altLang="en-US" i="0" dirty="0">
                <a:solidFill>
                  <a:schemeClr val="tx1"/>
                </a:solidFill>
                <a:latin typeface="Arial" charset="0"/>
                <a:cs typeface="Arial" charset="0"/>
              </a:rPr>
              <a:t>to </a:t>
            </a:r>
            <a:r>
              <a:rPr lang="fr-BE" altLang="en-US" i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selected</a:t>
            </a:r>
            <a:r>
              <a:rPr lang="fr-BE" altLang="en-US" i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destinations</a:t>
            </a:r>
            <a:endParaRPr lang="en-GB" altLang="en-US" i="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22531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0" dirty="0" smtClean="0">
                <a:solidFill>
                  <a:schemeClr val="tx1"/>
                </a:solidFill>
              </a:rPr>
              <a:t>EU market situation for Poultry                                                                           8 November 2018</a:t>
            </a:r>
            <a:endParaRPr lang="en-GB" altLang="en-US" sz="1200" i="0" dirty="0" smtClean="0">
              <a:solidFill>
                <a:schemeClr val="tx1"/>
              </a:solidFill>
            </a:endParaRPr>
          </a:p>
        </p:txBody>
      </p:sp>
      <p:sp>
        <p:nvSpPr>
          <p:cNvPr id="22532" name="Rectangle 3"/>
          <p:cNvSpPr>
            <a:spLocks noChangeArrowheads="1"/>
          </p:cNvSpPr>
          <p:nvPr/>
        </p:nvSpPr>
        <p:spPr bwMode="auto">
          <a:xfrm>
            <a:off x="0" y="0"/>
            <a:ext cx="4067175" cy="9080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T R A D E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22533" name="Rectangle 3"/>
          <p:cNvSpPr>
            <a:spLocks noChangeArrowheads="1"/>
          </p:cNvSpPr>
          <p:nvPr/>
        </p:nvSpPr>
        <p:spPr bwMode="auto">
          <a:xfrm>
            <a:off x="5076825" y="0"/>
            <a:ext cx="3959225" cy="9080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 E X P O R T S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B r o i l e r   P r o d u c t s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2253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5602754"/>
              </p:ext>
            </p:extLst>
          </p:nvPr>
        </p:nvGraphicFramePr>
        <p:xfrm>
          <a:off x="195263" y="2049463"/>
          <a:ext cx="8626475" cy="439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0" name="Worksheet" r:id="rId4" imgW="7063872" imgH="2720262" progId="Excel.Sheet.8">
                  <p:link/>
                </p:oleObj>
              </mc:Choice>
              <mc:Fallback>
                <p:oleObj name="Worksheet" r:id="rId4" imgW="7063872" imgH="2720262" progId="Excel.Sheet.8">
                  <p:link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263" y="2049463"/>
                        <a:ext cx="8626475" cy="439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1125538"/>
            <a:ext cx="9144000" cy="7969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fr-BE" altLang="en-US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EU </a:t>
            </a:r>
            <a:r>
              <a:rPr lang="fr-BE" altLang="en-US" sz="24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poultry</a:t>
            </a:r>
            <a:r>
              <a:rPr lang="fr-BE" altLang="en-US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fr-BE" altLang="en-US" sz="24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meat</a:t>
            </a:r>
            <a:r>
              <a:rPr lang="fr-BE" altLang="en-US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export</a:t>
            </a:r>
            <a:endParaRPr lang="en-GB" altLang="en-US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23555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0" dirty="0" smtClean="0">
                <a:solidFill>
                  <a:schemeClr val="tx1"/>
                </a:solidFill>
              </a:rPr>
              <a:t>EU market situation for Poultry                                                                           8 November 2018</a:t>
            </a:r>
            <a:endParaRPr lang="en-GB" altLang="en-US" sz="1200" i="0" dirty="0" smtClean="0">
              <a:solidFill>
                <a:schemeClr val="tx1"/>
              </a:solidFill>
            </a:endParaRPr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0" y="0"/>
            <a:ext cx="4067175" cy="9080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T R A D E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23557" name="Rectangle 3"/>
          <p:cNvSpPr>
            <a:spLocks noChangeArrowheads="1"/>
          </p:cNvSpPr>
          <p:nvPr/>
        </p:nvSpPr>
        <p:spPr bwMode="auto">
          <a:xfrm>
            <a:off x="5076825" y="0"/>
            <a:ext cx="3959225" cy="9080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 E X P O R T S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B r o i l e r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2355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4608014"/>
              </p:ext>
            </p:extLst>
          </p:nvPr>
        </p:nvGraphicFramePr>
        <p:xfrm>
          <a:off x="111125" y="1849438"/>
          <a:ext cx="4449763" cy="445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10" name="Worksheet" r:id="rId4" imgW="4450057" imgH="3505304" progId="Excel.Sheet.8">
                  <p:link/>
                </p:oleObj>
              </mc:Choice>
              <mc:Fallback>
                <p:oleObj name="Worksheet" r:id="rId4" imgW="4450057" imgH="3505304" progId="Excel.Sheet.8">
                  <p:link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125" y="1849438"/>
                        <a:ext cx="4449763" cy="4459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3896629"/>
              </p:ext>
            </p:extLst>
          </p:nvPr>
        </p:nvGraphicFramePr>
        <p:xfrm>
          <a:off x="4646613" y="1849438"/>
          <a:ext cx="4306887" cy="445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11" name="Worksheet" r:id="rId6" imgW="4450057" imgH="3710904" progId="Excel.Sheet.8">
                  <p:link/>
                </p:oleObj>
              </mc:Choice>
              <mc:Fallback>
                <p:oleObj name="Worksheet" r:id="rId6" imgW="4450057" imgH="3710904" progId="Excel.Sheet.8">
                  <p:link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6613" y="1849438"/>
                        <a:ext cx="4306887" cy="445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8"/>
          <p:cNvSpPr>
            <a:spLocks noChangeArrowheads="1"/>
          </p:cNvSpPr>
          <p:nvPr/>
        </p:nvSpPr>
        <p:spPr bwMode="auto">
          <a:xfrm>
            <a:off x="0" y="1341438"/>
            <a:ext cx="9144000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3600" i="0">
              <a:solidFill>
                <a:schemeClr val="tx2"/>
              </a:solidFill>
              <a:latin typeface="Helvetica" pitchFamily="34" charset="0"/>
            </a:endParaRPr>
          </a:p>
        </p:txBody>
      </p:sp>
      <p:sp>
        <p:nvSpPr>
          <p:cNvPr id="24579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0" dirty="0" smtClean="0">
                <a:solidFill>
                  <a:schemeClr val="tx1"/>
                </a:solidFill>
              </a:rPr>
              <a:t>EU market situation for Poultry                                                                           8 November 2018</a:t>
            </a:r>
            <a:endParaRPr lang="en-GB" altLang="en-US" sz="1200" i="0" dirty="0" smtClean="0">
              <a:solidFill>
                <a:schemeClr val="tx1"/>
              </a:solidFill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0"/>
            <a:ext cx="9144000" cy="11969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W O R L D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M A R K E T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24581" name="Rectangle 3"/>
          <p:cNvSpPr>
            <a:spLocks noChangeArrowheads="1"/>
          </p:cNvSpPr>
          <p:nvPr/>
        </p:nvSpPr>
        <p:spPr bwMode="auto">
          <a:xfrm>
            <a:off x="5076825" y="0"/>
            <a:ext cx="3959225" cy="9080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 E X P O R T S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BROILER  MAIN  EXPORTERS</a:t>
            </a:r>
            <a:endParaRPr lang="en-GB" altLang="en-US" sz="20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24582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0277422"/>
              </p:ext>
            </p:extLst>
          </p:nvPr>
        </p:nvGraphicFramePr>
        <p:xfrm>
          <a:off x="612775" y="1700213"/>
          <a:ext cx="7918450" cy="431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58" name="Macro-Enabled Worksheet" r:id="rId4" imgW="7292454" imgH="5516922" progId="Excel.SheetMacroEnabled.12">
                  <p:link/>
                </p:oleObj>
              </mc:Choice>
              <mc:Fallback>
                <p:oleObj name="Macro-Enabled Worksheet" r:id="rId4" imgW="7292454" imgH="5516922" progId="Excel.SheetMacroEnabled.12">
                  <p:link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775" y="1700213"/>
                        <a:ext cx="7918450" cy="431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8"/>
          <p:cNvSpPr>
            <a:spLocks noChangeArrowheads="1"/>
          </p:cNvSpPr>
          <p:nvPr/>
        </p:nvSpPr>
        <p:spPr bwMode="auto">
          <a:xfrm>
            <a:off x="9192" y="1412776"/>
            <a:ext cx="9144000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en-US" sz="2800" i="0" dirty="0">
                <a:solidFill>
                  <a:schemeClr val="tx2"/>
                </a:solidFill>
                <a:latin typeface="Helvetica" pitchFamily="34" charset="0"/>
              </a:rPr>
              <a:t>EU </a:t>
            </a:r>
            <a:r>
              <a:rPr lang="fr-BE" altLang="en-US" sz="2800" i="0" dirty="0" err="1">
                <a:solidFill>
                  <a:schemeClr val="tx2"/>
                </a:solidFill>
                <a:latin typeface="Helvetica" pitchFamily="34" charset="0"/>
              </a:rPr>
              <a:t>poultry</a:t>
            </a:r>
            <a:r>
              <a:rPr lang="fr-BE" altLang="en-US" sz="2800" i="0" dirty="0">
                <a:solidFill>
                  <a:schemeClr val="tx2"/>
                </a:solidFill>
                <a:latin typeface="Helvetica" pitchFamily="34" charset="0"/>
              </a:rPr>
              <a:t> </a:t>
            </a:r>
            <a:r>
              <a:rPr lang="fr-BE" altLang="en-US" sz="2800" i="0" dirty="0" err="1">
                <a:solidFill>
                  <a:schemeClr val="tx2"/>
                </a:solidFill>
                <a:latin typeface="Helvetica" pitchFamily="34" charset="0"/>
              </a:rPr>
              <a:t>meat</a:t>
            </a:r>
            <a:r>
              <a:rPr lang="fr-BE" altLang="en-US" sz="2800" i="0" dirty="0">
                <a:solidFill>
                  <a:schemeClr val="tx2"/>
                </a:solidFill>
                <a:latin typeface="Helvetica" pitchFamily="34" charset="0"/>
              </a:rPr>
              <a:t> </a:t>
            </a:r>
            <a:r>
              <a:rPr lang="fr-BE" altLang="en-US" sz="2800" i="0" dirty="0" err="1">
                <a:solidFill>
                  <a:schemeClr val="tx2"/>
                </a:solidFill>
                <a:latin typeface="Helvetica" pitchFamily="34" charset="0"/>
              </a:rPr>
              <a:t>trade</a:t>
            </a:r>
            <a:r>
              <a:rPr lang="fr-BE" altLang="en-US" sz="2800" i="0" dirty="0">
                <a:solidFill>
                  <a:schemeClr val="tx2"/>
                </a:solidFill>
                <a:latin typeface="Helvetica" pitchFamily="34" charset="0"/>
              </a:rPr>
              <a:t> balance </a:t>
            </a:r>
            <a:r>
              <a:rPr lang="en-US" altLang="en-US" sz="2800" i="0" dirty="0">
                <a:solidFill>
                  <a:schemeClr val="tx2"/>
                </a:solidFill>
                <a:latin typeface="Helvetica" pitchFamily="34" charset="0"/>
              </a:rPr>
              <a:t>(</a:t>
            </a:r>
            <a:r>
              <a:rPr lang="fr-BE" altLang="en-US" sz="2800" i="0" dirty="0" err="1">
                <a:solidFill>
                  <a:schemeClr val="tx2"/>
                </a:solidFill>
                <a:latin typeface="Helvetica" pitchFamily="34" charset="0"/>
              </a:rPr>
              <a:t>in</a:t>
            </a:r>
            <a:r>
              <a:rPr lang="fr-BE" altLang="en-US" sz="2800" i="0" dirty="0">
                <a:solidFill>
                  <a:schemeClr val="tx2"/>
                </a:solidFill>
                <a:latin typeface="Helvetica" pitchFamily="34" charset="0"/>
              </a:rPr>
              <a:t> 1000 </a:t>
            </a:r>
            <a:r>
              <a:rPr lang="fr-BE" altLang="en-US" sz="2800" i="0" dirty="0" smtClean="0">
                <a:solidFill>
                  <a:schemeClr val="tx2"/>
                </a:solidFill>
                <a:latin typeface="Helvetica" pitchFamily="34" charset="0"/>
              </a:rPr>
              <a:t>tonnes </a:t>
            </a:r>
            <a:r>
              <a:rPr lang="fr-BE" altLang="en-US" sz="2800" i="0" dirty="0" err="1" smtClean="0">
                <a:solidFill>
                  <a:schemeClr val="tx2"/>
                </a:solidFill>
                <a:latin typeface="Helvetica" pitchFamily="34" charset="0"/>
              </a:rPr>
              <a:t>cwe</a:t>
            </a:r>
            <a:r>
              <a:rPr lang="fr-BE" altLang="en-US" sz="2800" i="0" dirty="0" smtClean="0">
                <a:solidFill>
                  <a:schemeClr val="tx2"/>
                </a:solidFill>
                <a:latin typeface="Helvetica" pitchFamily="34" charset="0"/>
              </a:rPr>
              <a:t>)</a:t>
            </a:r>
            <a:endParaRPr lang="en-GB" altLang="en-US" sz="2800" i="0" dirty="0">
              <a:solidFill>
                <a:schemeClr val="tx2"/>
              </a:solidFill>
              <a:latin typeface="Helvetica" pitchFamily="34" charset="0"/>
            </a:endParaRPr>
          </a:p>
        </p:txBody>
      </p:sp>
      <p:sp>
        <p:nvSpPr>
          <p:cNvPr id="25603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0" dirty="0" smtClean="0">
                <a:solidFill>
                  <a:schemeClr val="tx1"/>
                </a:solidFill>
              </a:rPr>
              <a:t>EU market situation for Poultry                                                                           8 November 2018</a:t>
            </a:r>
            <a:endParaRPr lang="en-GB" altLang="en-US" sz="1200" i="0" dirty="0" smtClean="0">
              <a:solidFill>
                <a:schemeClr val="tx1"/>
              </a:solidFill>
            </a:endParaRPr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0" y="53975"/>
            <a:ext cx="9036050" cy="10239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T R A D E                                                  B A L A N C E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2560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7631960"/>
              </p:ext>
            </p:extLst>
          </p:nvPr>
        </p:nvGraphicFramePr>
        <p:xfrm>
          <a:off x="334963" y="1703388"/>
          <a:ext cx="8686800" cy="488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81" name="Worksheet" r:id="rId4" imgW="8686695" imgH="5524505" progId="Excel.Sheet.8">
                  <p:link/>
                </p:oleObj>
              </mc:Choice>
              <mc:Fallback>
                <p:oleObj name="Worksheet" r:id="rId4" imgW="8686695" imgH="5524505" progId="Excel.Sheet.8">
                  <p:link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963" y="1703388"/>
                        <a:ext cx="8686800" cy="488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8"/>
          <p:cNvSpPr>
            <a:spLocks noChangeArrowheads="1"/>
          </p:cNvSpPr>
          <p:nvPr/>
        </p:nvSpPr>
        <p:spPr bwMode="auto">
          <a:xfrm>
            <a:off x="-11384" y="1412776"/>
            <a:ext cx="9144000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en-US" sz="2800" i="0" dirty="0">
                <a:solidFill>
                  <a:schemeClr val="tx2"/>
                </a:solidFill>
                <a:latin typeface="Helvetica" pitchFamily="34" charset="0"/>
              </a:rPr>
              <a:t>EU </a:t>
            </a:r>
            <a:r>
              <a:rPr lang="fr-BE" altLang="en-US" sz="2800" i="0" dirty="0" err="1" smtClean="0">
                <a:solidFill>
                  <a:schemeClr val="tx2"/>
                </a:solidFill>
                <a:latin typeface="Helvetica" pitchFamily="34" charset="0"/>
              </a:rPr>
              <a:t>poultry</a:t>
            </a:r>
            <a:r>
              <a:rPr lang="fr-BE" altLang="en-US" sz="2800" i="0" dirty="0" smtClean="0">
                <a:solidFill>
                  <a:schemeClr val="tx2"/>
                </a:solidFill>
                <a:latin typeface="Helvetica" pitchFamily="34" charset="0"/>
              </a:rPr>
              <a:t> </a:t>
            </a:r>
            <a:r>
              <a:rPr lang="fr-BE" altLang="en-US" sz="2800" i="0" dirty="0" err="1">
                <a:solidFill>
                  <a:schemeClr val="tx2"/>
                </a:solidFill>
                <a:latin typeface="Helvetica" pitchFamily="34" charset="0"/>
              </a:rPr>
              <a:t>meat</a:t>
            </a:r>
            <a:r>
              <a:rPr lang="fr-BE" altLang="en-US" sz="2800" i="0" dirty="0">
                <a:solidFill>
                  <a:schemeClr val="tx2"/>
                </a:solidFill>
                <a:latin typeface="Helvetica" pitchFamily="34" charset="0"/>
              </a:rPr>
              <a:t> </a:t>
            </a:r>
            <a:r>
              <a:rPr lang="fr-BE" altLang="en-US" sz="2800" i="0" dirty="0" err="1">
                <a:solidFill>
                  <a:schemeClr val="tx2"/>
                </a:solidFill>
                <a:latin typeface="Helvetica" pitchFamily="34" charset="0"/>
              </a:rPr>
              <a:t>trade</a:t>
            </a:r>
            <a:r>
              <a:rPr lang="fr-BE" altLang="en-US" sz="2800" i="0" dirty="0">
                <a:solidFill>
                  <a:schemeClr val="tx2"/>
                </a:solidFill>
                <a:latin typeface="Helvetica" pitchFamily="34" charset="0"/>
              </a:rPr>
              <a:t> balance </a:t>
            </a:r>
            <a:r>
              <a:rPr lang="en-US" altLang="en-US" sz="2800" i="0" dirty="0">
                <a:solidFill>
                  <a:schemeClr val="tx2"/>
                </a:solidFill>
                <a:latin typeface="Helvetica" pitchFamily="34" charset="0"/>
              </a:rPr>
              <a:t>(</a:t>
            </a:r>
            <a:r>
              <a:rPr lang="fr-BE" altLang="en-US" sz="2800" i="0" dirty="0" err="1">
                <a:solidFill>
                  <a:schemeClr val="tx2"/>
                </a:solidFill>
                <a:latin typeface="Helvetica" pitchFamily="34" charset="0"/>
              </a:rPr>
              <a:t>in</a:t>
            </a:r>
            <a:r>
              <a:rPr lang="fr-BE" altLang="en-US" sz="2800" i="0" dirty="0">
                <a:solidFill>
                  <a:schemeClr val="tx2"/>
                </a:solidFill>
                <a:latin typeface="Helvetica" pitchFamily="34" charset="0"/>
              </a:rPr>
              <a:t> 1000 euros)</a:t>
            </a:r>
            <a:endParaRPr lang="en-GB" altLang="en-US" sz="2800" i="0" dirty="0">
              <a:solidFill>
                <a:schemeClr val="tx2"/>
              </a:solidFill>
              <a:latin typeface="Helvetica" pitchFamily="34" charset="0"/>
            </a:endParaRPr>
          </a:p>
        </p:txBody>
      </p:sp>
      <p:sp>
        <p:nvSpPr>
          <p:cNvPr id="26627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0" dirty="0" smtClean="0">
                <a:solidFill>
                  <a:schemeClr val="tx1"/>
                </a:solidFill>
              </a:rPr>
              <a:t>EU market situation for Poultry                                                                           8 November 2018</a:t>
            </a:r>
            <a:endParaRPr lang="en-GB" altLang="en-US" sz="1200" i="0" dirty="0" smtClean="0">
              <a:solidFill>
                <a:schemeClr val="tx1"/>
              </a:solidFill>
            </a:endParaRPr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0" y="53975"/>
            <a:ext cx="9036050" cy="10239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T R A D E                                                  B A L A N C E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2662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173449"/>
              </p:ext>
            </p:extLst>
          </p:nvPr>
        </p:nvGraphicFramePr>
        <p:xfrm>
          <a:off x="790575" y="1724025"/>
          <a:ext cx="7748588" cy="493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05" name="Worksheet" r:id="rId4" imgW="8679113" imgH="5532089" progId="Excel.Sheet.8">
                  <p:link/>
                </p:oleObj>
              </mc:Choice>
              <mc:Fallback>
                <p:oleObj name="Worksheet" r:id="rId4" imgW="8679113" imgH="5532089" progId="Excel.Sheet.8">
                  <p:link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0575" y="1724025"/>
                        <a:ext cx="7748588" cy="4938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8"/>
          <p:cNvSpPr>
            <a:spLocks noChangeArrowheads="1"/>
          </p:cNvSpPr>
          <p:nvPr/>
        </p:nvSpPr>
        <p:spPr bwMode="auto">
          <a:xfrm>
            <a:off x="0" y="1341438"/>
            <a:ext cx="9144000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3600" i="0">
              <a:solidFill>
                <a:schemeClr val="tx2"/>
              </a:solidFill>
              <a:latin typeface="Helvetica" pitchFamily="34" charset="0"/>
            </a:endParaRPr>
          </a:p>
        </p:txBody>
      </p:sp>
      <p:sp>
        <p:nvSpPr>
          <p:cNvPr id="27651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i="0" dirty="0" smtClean="0">
                <a:solidFill>
                  <a:schemeClr val="tx1"/>
                </a:solidFill>
              </a:rPr>
              <a:t>EU market situation for Poultry                                                                           8 November 2018</a:t>
            </a:r>
            <a:endParaRPr lang="en-GB" altLang="en-US" sz="1200" i="0" dirty="0" smtClean="0">
              <a:solidFill>
                <a:schemeClr val="tx1"/>
              </a:solidFill>
            </a:endParaRPr>
          </a:p>
        </p:txBody>
      </p:sp>
      <p:sp>
        <p:nvSpPr>
          <p:cNvPr id="27652" name="Title 1"/>
          <p:cNvSpPr txBox="1">
            <a:spLocks/>
          </p:cNvSpPr>
          <p:nvPr/>
        </p:nvSpPr>
        <p:spPr bwMode="auto">
          <a:xfrm>
            <a:off x="468313" y="1555750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fr-BE" altLang="en-US" sz="3600" i="0">
                <a:solidFill>
                  <a:srgbClr val="000000"/>
                </a:solidFill>
                <a:latin typeface="Helvetica" pitchFamily="34" charset="0"/>
                <a:cs typeface="Arial" charset="0"/>
              </a:rPr>
              <a:t>Where to find data:</a:t>
            </a:r>
            <a:endParaRPr lang="en-GB" altLang="en-US" sz="3600" i="0">
              <a:solidFill>
                <a:srgbClr val="000000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27653" name="Content Placeholder 2"/>
          <p:cNvSpPr txBox="1">
            <a:spLocks/>
          </p:cNvSpPr>
          <p:nvPr/>
        </p:nvSpPr>
        <p:spPr bwMode="auto">
          <a:xfrm>
            <a:off x="468313" y="2565400"/>
            <a:ext cx="8229600" cy="33845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buClr>
                <a:srgbClr val="FACF50"/>
              </a:buClr>
            </a:pPr>
            <a:r>
              <a:rPr lang="en-GB" altLang="en-US" sz="2000" i="0" dirty="0">
                <a:solidFill>
                  <a:srgbClr val="000000"/>
                </a:solidFill>
                <a:hlinkClick r:id="rId3"/>
              </a:rPr>
              <a:t>http://ec.europa.eu/agriculture/markets/index_en.htm</a:t>
            </a:r>
            <a:endParaRPr lang="en-GB" altLang="en-US" sz="2000" i="0" dirty="0">
              <a:solidFill>
                <a:srgbClr val="000000"/>
              </a:solidFill>
            </a:endParaRPr>
          </a:p>
          <a:p>
            <a:pPr>
              <a:buClr>
                <a:srgbClr val="FACF50"/>
              </a:buClr>
            </a:pPr>
            <a:r>
              <a:rPr lang="fr-BE" altLang="en-US" sz="2000" i="0" dirty="0">
                <a:solidFill>
                  <a:srgbClr val="000000"/>
                </a:solidFill>
              </a:rPr>
              <a:t>Click on </a:t>
            </a:r>
            <a:r>
              <a:rPr lang="fr-BE" altLang="en-US" sz="2000" i="0" dirty="0" err="1">
                <a:solidFill>
                  <a:srgbClr val="000000"/>
                </a:solidFill>
              </a:rPr>
              <a:t>link</a:t>
            </a:r>
            <a:r>
              <a:rPr lang="fr-BE" altLang="en-US" sz="2000" i="0" dirty="0">
                <a:solidFill>
                  <a:srgbClr val="000000"/>
                </a:solidFill>
              </a:rPr>
              <a:t>: </a:t>
            </a:r>
            <a:r>
              <a:rPr lang="fr-BE" altLang="en-US" sz="2000" i="0" dirty="0" err="1">
                <a:solidFill>
                  <a:srgbClr val="000000"/>
                </a:solidFill>
              </a:rPr>
              <a:t>Poultry</a:t>
            </a:r>
            <a:endParaRPr lang="fr-BE" altLang="en-US" sz="2000" i="0" dirty="0">
              <a:solidFill>
                <a:srgbClr val="000000"/>
              </a:solidFill>
            </a:endParaRPr>
          </a:p>
          <a:p>
            <a:pPr>
              <a:buClr>
                <a:srgbClr val="FACF50"/>
              </a:buClr>
            </a:pPr>
            <a:r>
              <a:rPr lang="fr-BE" altLang="en-US" sz="2000" i="0" dirty="0">
                <a:solidFill>
                  <a:srgbClr val="000000"/>
                </a:solidFill>
              </a:rPr>
              <a:t>Click on </a:t>
            </a:r>
            <a:r>
              <a:rPr lang="fr-BE" altLang="en-US" sz="2000" i="0" dirty="0" err="1">
                <a:solidFill>
                  <a:srgbClr val="000000"/>
                </a:solidFill>
              </a:rPr>
              <a:t>link</a:t>
            </a:r>
            <a:r>
              <a:rPr lang="fr-BE" altLang="en-US" sz="2000" i="0" dirty="0">
                <a:solidFill>
                  <a:srgbClr val="000000"/>
                </a:solidFill>
              </a:rPr>
              <a:t>: </a:t>
            </a:r>
            <a:r>
              <a:rPr lang="fr-BE" altLang="en-US" sz="2000" i="0" dirty="0" err="1">
                <a:solidFill>
                  <a:srgbClr val="000000"/>
                </a:solidFill>
              </a:rPr>
              <a:t>Presentations</a:t>
            </a:r>
            <a:r>
              <a:rPr lang="fr-BE" altLang="en-US" sz="2000" i="0" dirty="0">
                <a:solidFill>
                  <a:srgbClr val="000000"/>
                </a:solidFill>
              </a:rPr>
              <a:t> and </a:t>
            </a:r>
            <a:r>
              <a:rPr lang="fr-BE" altLang="en-US" sz="2000" i="0" dirty="0" err="1">
                <a:solidFill>
                  <a:srgbClr val="000000"/>
                </a:solidFill>
              </a:rPr>
              <a:t>prices</a:t>
            </a:r>
            <a:r>
              <a:rPr lang="fr-BE" altLang="en-US" sz="2000" i="0" dirty="0">
                <a:solidFill>
                  <a:srgbClr val="000000"/>
                </a:solidFill>
              </a:rPr>
              <a:t> </a:t>
            </a:r>
          </a:p>
          <a:p>
            <a:pPr>
              <a:buClr>
                <a:srgbClr val="FACF50"/>
              </a:buClr>
              <a:buFontTx/>
              <a:buNone/>
            </a:pPr>
            <a:r>
              <a:rPr lang="fr-BE" altLang="en-US" sz="2000" i="0" dirty="0">
                <a:solidFill>
                  <a:srgbClr val="000000"/>
                </a:solidFill>
              </a:rPr>
              <a:t>	</a:t>
            </a:r>
            <a:r>
              <a:rPr lang="fr-BE" altLang="en-US" sz="1600" i="0" dirty="0">
                <a:solidFill>
                  <a:srgbClr val="FF0000"/>
                </a:solidFill>
              </a:rPr>
              <a:t>(</a:t>
            </a:r>
            <a:r>
              <a:rPr lang="fr-BE" altLang="en-US" sz="1600" i="0" dirty="0" err="1">
                <a:solidFill>
                  <a:srgbClr val="FF0000"/>
                </a:solidFill>
              </a:rPr>
              <a:t>righthand</a:t>
            </a:r>
            <a:r>
              <a:rPr lang="fr-BE" altLang="en-US" sz="1600" i="0" dirty="0">
                <a:solidFill>
                  <a:srgbClr val="FF0000"/>
                </a:solidFill>
              </a:rPr>
              <a:t> </a:t>
            </a:r>
            <a:r>
              <a:rPr lang="fr-BE" altLang="en-US" sz="1600" i="0" dirty="0" err="1">
                <a:solidFill>
                  <a:srgbClr val="FF0000"/>
                </a:solidFill>
              </a:rPr>
              <a:t>side</a:t>
            </a:r>
            <a:r>
              <a:rPr lang="fr-BE" altLang="en-US" sz="1600" i="0" dirty="0">
                <a:solidFill>
                  <a:srgbClr val="FF0000"/>
                </a:solidFill>
              </a:rPr>
              <a:t> </a:t>
            </a:r>
            <a:r>
              <a:rPr lang="fr-BE" altLang="en-US" sz="1600" i="0" dirty="0" err="1">
                <a:solidFill>
                  <a:srgbClr val="FF0000"/>
                </a:solidFill>
              </a:rPr>
              <a:t>under</a:t>
            </a:r>
            <a:r>
              <a:rPr lang="fr-BE" altLang="en-US" sz="1600" i="0" dirty="0">
                <a:solidFill>
                  <a:srgbClr val="FF0000"/>
                </a:solidFill>
              </a:rPr>
              <a:t>: in </a:t>
            </a:r>
            <a:r>
              <a:rPr lang="fr-BE" altLang="en-US" sz="1600" i="0" dirty="0" err="1">
                <a:solidFill>
                  <a:srgbClr val="FF0000"/>
                </a:solidFill>
              </a:rPr>
              <a:t>this</a:t>
            </a:r>
            <a:r>
              <a:rPr lang="fr-BE" altLang="en-US" sz="1600" i="0" dirty="0">
                <a:solidFill>
                  <a:srgbClr val="FF0000"/>
                </a:solidFill>
              </a:rPr>
              <a:t> </a:t>
            </a:r>
            <a:r>
              <a:rPr lang="fr-BE" altLang="en-US" sz="1600" i="0" dirty="0" err="1">
                <a:solidFill>
                  <a:srgbClr val="FF0000"/>
                </a:solidFill>
              </a:rPr>
              <a:t>chapter</a:t>
            </a:r>
            <a:r>
              <a:rPr lang="fr-BE" altLang="en-US" sz="1600" i="0" dirty="0">
                <a:solidFill>
                  <a:srgbClr val="FF0000"/>
                </a:solidFill>
              </a:rPr>
              <a:t>)</a:t>
            </a:r>
          </a:p>
          <a:p>
            <a:pPr>
              <a:buClr>
                <a:srgbClr val="FACF50"/>
              </a:buClr>
            </a:pPr>
            <a:r>
              <a:rPr lang="fr-BE" altLang="en-US" sz="2000" i="0" dirty="0" err="1">
                <a:solidFill>
                  <a:srgbClr val="000000"/>
                </a:solidFill>
              </a:rPr>
              <a:t>Choose</a:t>
            </a:r>
            <a:r>
              <a:rPr lang="fr-BE" altLang="en-US" sz="2000" i="0" dirty="0">
                <a:solidFill>
                  <a:srgbClr val="000000"/>
                </a:solidFill>
              </a:rPr>
              <a:t> the item (</a:t>
            </a:r>
            <a:r>
              <a:rPr lang="fr-BE" altLang="en-US" sz="2000" i="0" dirty="0" err="1">
                <a:solidFill>
                  <a:srgbClr val="000000"/>
                </a:solidFill>
              </a:rPr>
              <a:t>link</a:t>
            </a:r>
            <a:r>
              <a:rPr lang="fr-BE" altLang="en-US" sz="2000" i="0" dirty="0">
                <a:solidFill>
                  <a:srgbClr val="000000"/>
                </a:solidFill>
              </a:rPr>
              <a:t>) </a:t>
            </a:r>
            <a:r>
              <a:rPr lang="fr-BE" altLang="en-US" sz="2000" i="0" dirty="0" err="1">
                <a:solidFill>
                  <a:srgbClr val="000000"/>
                </a:solidFill>
              </a:rPr>
              <a:t>you</a:t>
            </a:r>
            <a:r>
              <a:rPr lang="fr-BE" altLang="en-US" sz="2000" i="0" dirty="0">
                <a:solidFill>
                  <a:srgbClr val="000000"/>
                </a:solidFill>
              </a:rPr>
              <a:t> </a:t>
            </a:r>
            <a:r>
              <a:rPr lang="fr-BE" altLang="en-US" sz="2000" i="0" dirty="0" err="1">
                <a:solidFill>
                  <a:srgbClr val="000000"/>
                </a:solidFill>
              </a:rPr>
              <a:t>want</a:t>
            </a:r>
            <a:endParaRPr lang="en-GB" altLang="en-US" sz="2000" i="0" dirty="0">
              <a:solidFill>
                <a:srgbClr val="000000"/>
              </a:solidFill>
            </a:endParaRPr>
          </a:p>
          <a:p>
            <a:pPr>
              <a:buClr>
                <a:srgbClr val="FACF50"/>
              </a:buClr>
            </a:pPr>
            <a:r>
              <a:rPr lang="fr-BE" altLang="en-US" sz="2000" i="0" dirty="0" err="1">
                <a:solidFill>
                  <a:srgbClr val="000000"/>
                </a:solidFill>
              </a:rPr>
              <a:t>Poultry</a:t>
            </a:r>
            <a:r>
              <a:rPr lang="fr-BE" altLang="en-US" sz="2000" i="0" dirty="0">
                <a:solidFill>
                  <a:srgbClr val="000000"/>
                </a:solidFill>
              </a:rPr>
              <a:t> </a:t>
            </a:r>
            <a:r>
              <a:rPr lang="fr-BE" altLang="en-US" sz="2000" i="0" dirty="0" err="1">
                <a:solidFill>
                  <a:srgbClr val="000000"/>
                </a:solidFill>
              </a:rPr>
              <a:t>dashboard</a:t>
            </a:r>
            <a:endParaRPr lang="fr-BE" altLang="en-US" sz="2000" i="0" dirty="0">
              <a:solidFill>
                <a:srgbClr val="000000"/>
              </a:solidFill>
            </a:endParaRPr>
          </a:p>
          <a:p>
            <a:pPr>
              <a:buClr>
                <a:srgbClr val="FACF50"/>
              </a:buClr>
            </a:pPr>
            <a:r>
              <a:rPr lang="fr-BE" altLang="en-US" sz="2000" i="0" dirty="0">
                <a:solidFill>
                  <a:srgbClr val="000000"/>
                </a:solidFill>
                <a:hlinkClick r:id="rId4"/>
              </a:rPr>
              <a:t>http://ec.europa.eu/agriculture/dashboards/poultry-meat-dashboard_en.pdf</a:t>
            </a:r>
            <a:endParaRPr lang="fr-BE" altLang="en-US" sz="2000" i="0" dirty="0">
              <a:solidFill>
                <a:srgbClr val="000000"/>
              </a:solidFill>
            </a:endParaRPr>
          </a:p>
          <a:p>
            <a:pPr>
              <a:buClr>
                <a:srgbClr val="FACF50"/>
              </a:buClr>
            </a:pPr>
            <a:endParaRPr lang="en-GB" altLang="en-US" sz="2000" i="0" dirty="0">
              <a:solidFill>
                <a:srgbClr val="000000"/>
              </a:solidFill>
            </a:endParaRPr>
          </a:p>
        </p:txBody>
      </p:sp>
      <p:sp>
        <p:nvSpPr>
          <p:cNvPr id="27654" name="Rectangle 5"/>
          <p:cNvSpPr>
            <a:spLocks noChangeArrowheads="1"/>
          </p:cNvSpPr>
          <p:nvPr/>
        </p:nvSpPr>
        <p:spPr bwMode="auto">
          <a:xfrm>
            <a:off x="0" y="115888"/>
            <a:ext cx="9144000" cy="10810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EUROPA SITE                                                 MARKETS</a:t>
            </a:r>
            <a:endParaRPr lang="es-ES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33176"/>
        </a:solidFill>
        <a:ln>
          <a:solidFill>
            <a:srgbClr val="133176"/>
          </a:solidFill>
        </a:ln>
      </a:spPr>
      <a:bodyPr anchor="ctr"/>
      <a:lstStyle>
        <a:defPPr algn="ctr" defTabSz="457200" fontAlgn="auto">
          <a:spcBef>
            <a:spcPts val="0"/>
          </a:spcBef>
          <a:spcAft>
            <a:spcPts val="0"/>
          </a:spcAft>
          <a:defRPr sz="1800" b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LongProperties xmlns="http://schemas.microsoft.com/office/2006/metadata/longPropertie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2DDB353BB58149B79E1C959DAFA6D2" ma:contentTypeVersion="2" ma:contentTypeDescription="Create a new document." ma:contentTypeScope="" ma:versionID="04a792373c1bd3487a64d04d9d27efa3">
  <xsd:schema xmlns:xsd="http://www.w3.org/2001/XMLSchema" xmlns:xs="http://www.w3.org/2001/XMLSchema" xmlns:p="http://schemas.microsoft.com/office/2006/metadata/properties" xmlns:ns1="http://schemas.microsoft.com/sharepoint/v3" xmlns:ns2="a3f0bd47-a814-41bf-ab48-bd3069cde275" targetNamespace="http://schemas.microsoft.com/office/2006/metadata/properties" ma:root="true" ma:fieldsID="00207d8aa973579a2bf262c5b437cc21" ns1:_="" ns2:_="">
    <xsd:import namespace="http://schemas.microsoft.com/sharepoint/v3"/>
    <xsd:import namespace="a3f0bd47-a814-41bf-ab48-bd3069cde275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Is_x0020_Document_x0020_Visibl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f0bd47-a814-41bf-ab48-bd3069cde275" elementFormDefault="qualified">
    <xsd:import namespace="http://schemas.microsoft.com/office/2006/documentManagement/types"/>
    <xsd:import namespace="http://schemas.microsoft.com/office/infopath/2007/PartnerControls"/>
    <xsd:element name="Is_x0020_Document_x0020_Visible" ma:index="10" nillable="true" ma:displayName="Is Document Visible" ma:default="0" ma:internalName="Is_x0020_Document_x0020_Visibl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_x0020_Document_x0020_Visible xmlns="a3f0bd47-a814-41bf-ab48-bd3069cde275">false</Is_x0020_Document_x0020_Visible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AACBA7F-E7E8-408A-B42D-1BD2B7E42AE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2B16C2C-2D66-4ABD-919E-6C09BABE1933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FCAAB7B4-367E-4CA0-B27A-BF0BEFD004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3f0bd47-a814-41bf-ab48-bd3069cde2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A31655C-D588-4B7A-900B-C41C6C70DB66}">
  <ds:schemaRefs>
    <ds:schemaRef ds:uri="http://schemas.microsoft.com/office/2006/metadata/properties"/>
    <ds:schemaRef ds:uri="http://purl.org/dc/elements/1.1/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a3f0bd47-a814-41bf-ab48-bd3069cde275"/>
    <ds:schemaRef ds:uri="http://schemas.microsoft.com/sharepoint/v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500</Words>
  <Application>Microsoft Office PowerPoint</Application>
  <PresentationFormat>Diavetítés a képernyőre (4:3 oldalarány)</PresentationFormat>
  <Paragraphs>93</Paragraphs>
  <Slides>19</Slides>
  <Notes>19</Notes>
  <HiddenSlides>3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Csatolások</vt:lpstr>
      </vt:variant>
      <vt:variant>
        <vt:i4>19</vt:i4>
      </vt:variant>
      <vt:variant>
        <vt:lpstr>Diacímek</vt:lpstr>
      </vt:variant>
      <vt:variant>
        <vt:i4>19</vt:i4>
      </vt:variant>
    </vt:vector>
  </HeadingPairs>
  <TitlesOfParts>
    <vt:vector size="39" baseType="lpstr">
      <vt:lpstr>Default Design</vt:lpstr>
      <vt:lpstr>\\net1.cec.eu.int\AGRI\G\3\AHORIZONTAL MEAT FILES\Production Sylvie\Poultry Production (monthly data).xlsx!Graphs![Poultry Production (monthly data).xlsx]Graphs Chart 1</vt:lpstr>
      <vt:lpstr>\\net1.cec.eu.int\AGRI\G\3\3.11.01.23 POULTRY-RABBIT\3.11.01.23.01 POULTRY-RABBIT.GEN\POUL.STAT\POUL.STAT-Mises en Places\MEP UE 25\New_Files\Recap of Recap MEP_2016_NEW Parameters.xlsm!Graphs![Recap of Recap MEP_2016_NEW Parameters.xlsm]Graphs Chart 1</vt:lpstr>
      <vt:lpstr>\\net1.cec.eu.int\AGRI\G\3\3.11.01.23 POULTRY-RABBIT\3.11.01.23.01 POULTRY-RABBIT.GEN\POUL.STAT\POUL.STAT-Mises en Places\MEP UE 25\New_Files\Recap of Recap MEP_2016_NEW Parameters.xlsm!Graphs![Recap of Recap MEP_2016_NEW Parameters.xlsm]Graphs Chart 4</vt:lpstr>
      <vt:lpstr>\\net1.cec.eu.int\AGRI\G\3\3.11.01.23 POULTRY-RABBIT\3.11.01.23.01 POULTRY-RABBIT.GEN\POUL.STAT\POUL.STAT-Mises en Places\MEP UE 25\New_Files\Parameters Broilers\2014\Parameters Summary for Broilers.xls!Parameters Summary!Print_Area</vt:lpstr>
      <vt:lpstr>\\net1.cec.eu.int\AGRI\G\3\Aviculture\Prix de marché\AUTO\Poultry Meat Dashboard.xlsm!Dashboard Poultry meat!R2C1:R18C10</vt:lpstr>
      <vt:lpstr>\\net1.cec.eu.int\AGRI\G\3\Aviculture\Prix de marché\AUTO\Eggs &amp; Poultry price.xlsm!Graphs_Poultry![Eggs &amp; Poultry price.xlsm]Graphs_Poultry Chart 2</vt:lpstr>
      <vt:lpstr>\\net1.cec.eu.int\AGRI\G\3\AHORIZONTAL MEAT FILES\World Prices\Ave World.xlsx!Graphs![Ave World.xlsx]Graphs Chart 4</vt:lpstr>
      <vt:lpstr>\\net1.cec.eu.int\AGRI\G\3\3.11.01.22 BEEF\BEEF.GEN\BEEF.STAT\BEEF.STAT-StatExt Trade\FB\NOTE_MEAT_POULTRY_VALUE.xls!FB_imp!R4C1:R16C12</vt:lpstr>
      <vt:lpstr>\\net1.cec.eu.int\AGRI\g\3\AHORIZONTAL MEAT FILES\Trade related\poultry\EU trade with Ukraine.xlsx!UA Imp. 2015-2018 Tonnes![EU trade with Ukraine.xlsx]UA Imp. 2015-2018 Tonnes Chart 3</vt:lpstr>
      <vt:lpstr>\\net1.cec.eu.int\AGRI\g\3\AHORIZONTAL MEAT FILES\Trade related\poultry\EU Imports from Ukraine (Surveillance)_2018.11.05.xlsx!Graph![EU Imports from Ukraine (Surveillance)_2018.11.05.xlsx]Graph Chart 3</vt:lpstr>
      <vt:lpstr>\\net1.cec.eu.int\AGRI\G\3\3.11.01.22 BEEF\BEEF.GEN\BEEF.STAT\BEEF.STAT-StatExt Trade\FB\NOTE_MEAT_POULTRY_VALUE.xls!Graphs_IM![NOTE_MEAT_POULTRY_VALUE.xls]Graphs_IM Chart 1</vt:lpstr>
      <vt:lpstr>\\net1.cec.eu.int\AGRI\G\3\3.11.01.22 BEEF\BEEF.GEN\BEEF.STAT\BEEF.STAT-StatExt Trade\FB\NOTE_MEAT_POULTRY_VALUE.xls!Graphs_IM![NOTE_MEAT_POULTRY_VALUE.xls]Graphs_IM Chart 3</vt:lpstr>
      <vt:lpstr>\\net1.cec.eu.int\AGRI\G\3\100-IT-Tools\ALL_Meat_HS6\comtrade noLA (from GTA) monthly.xlsm!GR_POULTRY![comtrade noLA (from GTA) monthly.xlsm]GR_POULTRY Chart 3</vt:lpstr>
      <vt:lpstr>\\net1.cec.eu.int\AGRI\G\3\3.11.01.22 BEEF\BEEF.GEN\BEEF.STAT\BEEF.STAT-StatExt Trade\FB\NOTE_MEAT_POULTRY_VALUE.xls!FB_exp!R4C1:R19C12</vt:lpstr>
      <vt:lpstr>\\net1.cec.eu.int\AGRI\G\3\3.11.01.22 BEEF\BEEF.GEN\BEEF.STAT\BEEF.STAT-StatExt Trade\FB\NOTE_MEAT_POULTRY_VALUE.xls!Graphs_EX![NOTE_MEAT_POULTRY_VALUE.xls]Graphs_EX Chart 1</vt:lpstr>
      <vt:lpstr>\\net1.cec.eu.int\AGRI\G\3\3.11.01.22 BEEF\BEEF.GEN\BEEF.STAT\BEEF.STAT-StatExt Trade\FB\NOTE_MEAT_POULTRY_VALUE.xls!Graphs_EX![NOTE_MEAT_POULTRY_VALUE.xls]Graphs_EX Chart 3</vt:lpstr>
      <vt:lpstr>\\net1.cec.eu.int\AGRI\G\3\100-IT-Tools\ALL_Meat_HS6\comtrade noLA (from GTA) monthly.xlsm!GR_POULTRY![comtrade noLA (from GTA) monthly.xlsm]GR_POULTRY Chart 1</vt:lpstr>
      <vt:lpstr>\\net1.cec.eu.int\AGRI\G\3\3.11.01.22 BEEF\BEEF.GEN\BEEF.STAT\BEEF.STAT-StatExt Trade\FB\NOTE_MEAT_POULTRY_VALUE.xls!Net_Trade![NOTE_MEAT_POULTRY_VALUE.xls]Net_Trade Chart 2</vt:lpstr>
      <vt:lpstr>\\net1.cec.eu.int\AGRI\G\3\3.11.01.22 BEEF\BEEF.GEN\BEEF.STAT\BEEF.STAT-StatExt Trade\FB\NOTE_MEAT_POULTRY_VALUE.xls!Net_Trade![NOTE_MEAT_POULTRY_VALUE.xls]Net_Trade Chart 2-1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EU poultry meat imports</vt:lpstr>
      <vt:lpstr>PowerPoint bemutató</vt:lpstr>
      <vt:lpstr>PowerPoint bemutató</vt:lpstr>
      <vt:lpstr>EU poultry meat export</vt:lpstr>
      <vt:lpstr>PowerPoint bemutató</vt:lpstr>
      <vt:lpstr>PowerPoint bemutató</vt:lpstr>
      <vt:lpstr>PowerPoint bemutató</vt:lpstr>
      <vt:lpstr>PowerPoint bemutató</vt:lpstr>
    </vt:vector>
  </TitlesOfParts>
  <Company>European Commission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European Commission</dc:subject>
  <dc:creator>GARCIA Jose Bernardino (AGRI)</dc:creator>
  <cp:lastModifiedBy>Sárecz László</cp:lastModifiedBy>
  <cp:revision>1187</cp:revision>
  <cp:lastPrinted>2018-09-19T11:20:11Z</cp:lastPrinted>
  <dcterms:created xsi:type="dcterms:W3CDTF">2011-10-28T10:25:18Z</dcterms:created>
  <dcterms:modified xsi:type="dcterms:W3CDTF">2018-11-06T08:32:17Z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</Properties>
</file>